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57" r:id="rId3"/>
    <p:sldId id="303" r:id="rId4"/>
    <p:sldId id="304" r:id="rId5"/>
    <p:sldId id="288" r:id="rId6"/>
    <p:sldId id="312" r:id="rId7"/>
    <p:sldId id="287" r:id="rId8"/>
    <p:sldId id="293" r:id="rId9"/>
    <p:sldId id="258" r:id="rId10"/>
    <p:sldId id="298" r:id="rId11"/>
    <p:sldId id="299" r:id="rId12"/>
    <p:sldId id="305" r:id="rId13"/>
    <p:sldId id="260" r:id="rId14"/>
    <p:sldId id="308" r:id="rId15"/>
    <p:sldId id="313" r:id="rId16"/>
    <p:sldId id="306" r:id="rId17"/>
    <p:sldId id="317" r:id="rId18"/>
    <p:sldId id="291" r:id="rId19"/>
    <p:sldId id="307" r:id="rId20"/>
    <p:sldId id="280" r:id="rId21"/>
    <p:sldId id="284" r:id="rId22"/>
    <p:sldId id="314" r:id="rId23"/>
    <p:sldId id="268" r:id="rId24"/>
    <p:sldId id="269" r:id="rId25"/>
    <p:sldId id="270" r:id="rId26"/>
    <p:sldId id="281" r:id="rId27"/>
    <p:sldId id="273" r:id="rId28"/>
    <p:sldId id="272" r:id="rId29"/>
    <p:sldId id="278" r:id="rId30"/>
    <p:sldId id="295" r:id="rId31"/>
    <p:sldId id="316" r:id="rId32"/>
    <p:sldId id="315" r:id="rId33"/>
    <p:sldId id="301" r:id="rId34"/>
    <p:sldId id="311" r:id="rId35"/>
    <p:sldId id="296" r:id="rId36"/>
    <p:sldId id="318" r:id="rId37"/>
    <p:sldId id="310" r:id="rId3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EAD"/>
    <a:srgbClr val="595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2" autoAdjust="0"/>
    <p:restoredTop sz="94660"/>
  </p:normalViewPr>
  <p:slideViewPr>
    <p:cSldViewPr>
      <p:cViewPr varScale="1">
        <p:scale>
          <a:sx n="110" d="100"/>
          <a:sy n="110" d="100"/>
        </p:scale>
        <p:origin x="153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11258-DABA-41E6-91C1-09A9FF682691}" type="doc">
      <dgm:prSet loTypeId="urn:microsoft.com/office/officeart/2011/layout/CircleProcess" loCatId="officeonline" qsTypeId="urn:microsoft.com/office/officeart/2005/8/quickstyle/3d1" qsCatId="3D" csTypeId="urn:microsoft.com/office/officeart/2005/8/colors/accent1_2" csCatId="accent1" phldr="1"/>
      <dgm:spPr/>
      <dgm:t>
        <a:bodyPr/>
        <a:lstStyle/>
        <a:p>
          <a:endParaRPr lang="en-US"/>
        </a:p>
      </dgm:t>
    </dgm:pt>
    <dgm:pt modelId="{BE3BD98B-380E-4673-AF52-DE6D61FE15A2}">
      <dgm:prSet phldrT="[Text]"/>
      <dgm:spPr/>
      <dgm:t>
        <a:bodyPr/>
        <a:lstStyle/>
        <a:p>
          <a:r>
            <a:rPr lang="en-US" dirty="0" smtClean="0"/>
            <a:t>Complete final design and</a:t>
          </a:r>
          <a:r>
            <a:rPr lang="en-US" baseline="0" dirty="0" smtClean="0"/>
            <a:t> bid package review</a:t>
          </a:r>
          <a:endParaRPr lang="en-US"/>
        </a:p>
      </dgm:t>
    </dgm:pt>
    <dgm:pt modelId="{41165D4E-DB4E-4253-A297-2CF12473B618}" type="parTrans" cxnId="{D54EBFF7-9CAA-42E3-97C1-F07B7D6B7531}">
      <dgm:prSet/>
      <dgm:spPr/>
      <dgm:t>
        <a:bodyPr/>
        <a:lstStyle/>
        <a:p>
          <a:endParaRPr lang="en-US"/>
        </a:p>
      </dgm:t>
    </dgm:pt>
    <dgm:pt modelId="{743EEFE1-6D97-4BD3-A676-19441C8BFE1A}" type="sibTrans" cxnId="{D54EBFF7-9CAA-42E3-97C1-F07B7D6B7531}">
      <dgm:prSet/>
      <dgm:spPr/>
      <dgm:t>
        <a:bodyPr/>
        <a:lstStyle/>
        <a:p>
          <a:endParaRPr lang="en-US"/>
        </a:p>
      </dgm:t>
    </dgm:pt>
    <dgm:pt modelId="{3D01701B-E9CF-4EBE-98F1-2EF3C59AF4E8}">
      <dgm:prSet phldrT="[Text]"/>
      <dgm:spPr/>
      <dgm:t>
        <a:bodyPr/>
        <a:lstStyle/>
        <a:p>
          <a:r>
            <a:rPr lang="en-US" dirty="0" smtClean="0"/>
            <a:t>Circulate bid packages for WWTP</a:t>
          </a:r>
          <a:endParaRPr lang="en-US"/>
        </a:p>
      </dgm:t>
    </dgm:pt>
    <dgm:pt modelId="{1923008D-49C6-4837-AE31-B8EA2BB6C680}" type="parTrans" cxnId="{E605B54D-AF82-4147-B2A4-E491CCD1515A}">
      <dgm:prSet/>
      <dgm:spPr/>
      <dgm:t>
        <a:bodyPr/>
        <a:lstStyle/>
        <a:p>
          <a:endParaRPr lang="en-US"/>
        </a:p>
      </dgm:t>
    </dgm:pt>
    <dgm:pt modelId="{9B99635F-C8F8-402F-9ED2-2856B71BEF9A}" type="sibTrans" cxnId="{E605B54D-AF82-4147-B2A4-E491CCD1515A}">
      <dgm:prSet/>
      <dgm:spPr/>
      <dgm:t>
        <a:bodyPr/>
        <a:lstStyle/>
        <a:p>
          <a:endParaRPr lang="en-US"/>
        </a:p>
      </dgm:t>
    </dgm:pt>
    <dgm:pt modelId="{30CADE6E-801A-46E1-B375-45017F5BE29D}">
      <dgm:prSet phldrT="[Text]"/>
      <dgm:spPr/>
      <dgm:t>
        <a:bodyPr/>
        <a:lstStyle/>
        <a:p>
          <a:r>
            <a:rPr lang="en-US" dirty="0" smtClean="0"/>
            <a:t>Start access road construction and site preparations</a:t>
          </a:r>
          <a:endParaRPr lang="en-US"/>
        </a:p>
      </dgm:t>
    </dgm:pt>
    <dgm:pt modelId="{504C05CB-950C-41D2-AEE7-19A795531EBB}" type="parTrans" cxnId="{17C0128F-DCB4-426D-B57B-89F4030A8E2D}">
      <dgm:prSet/>
      <dgm:spPr/>
      <dgm:t>
        <a:bodyPr/>
        <a:lstStyle/>
        <a:p>
          <a:endParaRPr lang="en-US"/>
        </a:p>
      </dgm:t>
    </dgm:pt>
    <dgm:pt modelId="{10482E70-6CCA-46ED-A137-082A3BD3C9B9}" type="sibTrans" cxnId="{17C0128F-DCB4-426D-B57B-89F4030A8E2D}">
      <dgm:prSet/>
      <dgm:spPr/>
      <dgm:t>
        <a:bodyPr/>
        <a:lstStyle/>
        <a:p>
          <a:endParaRPr lang="en-US"/>
        </a:p>
      </dgm:t>
    </dgm:pt>
    <dgm:pt modelId="{58209D57-AF19-4BA5-A7DE-C198A65F395B}">
      <dgm:prSet/>
      <dgm:spPr/>
      <dgm:t>
        <a:bodyPr/>
        <a:lstStyle/>
        <a:p>
          <a:r>
            <a:rPr lang="en-US" dirty="0" smtClean="0"/>
            <a:t>Circulate</a:t>
          </a:r>
          <a:r>
            <a:rPr lang="en-US" baseline="0" dirty="0" smtClean="0"/>
            <a:t> bid packages for force mains and pump stations</a:t>
          </a:r>
          <a:endParaRPr lang="en-US" dirty="0"/>
        </a:p>
      </dgm:t>
    </dgm:pt>
    <dgm:pt modelId="{BFEA7638-886E-4095-85D6-CF732DCC7B9A}" type="parTrans" cxnId="{58A61BCD-FB3A-453F-89BE-603A07B6C697}">
      <dgm:prSet/>
      <dgm:spPr/>
      <dgm:t>
        <a:bodyPr/>
        <a:lstStyle/>
        <a:p>
          <a:endParaRPr lang="en-US"/>
        </a:p>
      </dgm:t>
    </dgm:pt>
    <dgm:pt modelId="{EC2B940C-32B4-4DEC-87DB-7F81BB94B278}" type="sibTrans" cxnId="{58A61BCD-FB3A-453F-89BE-603A07B6C697}">
      <dgm:prSet/>
      <dgm:spPr/>
      <dgm:t>
        <a:bodyPr/>
        <a:lstStyle/>
        <a:p>
          <a:endParaRPr lang="en-US"/>
        </a:p>
      </dgm:t>
    </dgm:pt>
    <dgm:pt modelId="{CCFF1C36-158D-4812-B2BA-4533780CEBC5}">
      <dgm:prSet/>
      <dgm:spPr/>
      <dgm:t>
        <a:bodyPr/>
        <a:lstStyle/>
        <a:p>
          <a:r>
            <a:rPr lang="en-US" dirty="0" smtClean="0"/>
            <a:t>All</a:t>
          </a:r>
          <a:r>
            <a:rPr lang="en-US" baseline="0" dirty="0" smtClean="0"/>
            <a:t> construction complete; WWTP start-up</a:t>
          </a:r>
          <a:endParaRPr lang="en-US" dirty="0"/>
        </a:p>
      </dgm:t>
    </dgm:pt>
    <dgm:pt modelId="{E2E0306B-217B-44D8-9878-26A165422EDC}" type="parTrans" cxnId="{3B256A40-4892-4E60-8BD4-5E984433B0C4}">
      <dgm:prSet/>
      <dgm:spPr/>
      <dgm:t>
        <a:bodyPr/>
        <a:lstStyle/>
        <a:p>
          <a:endParaRPr lang="en-US"/>
        </a:p>
      </dgm:t>
    </dgm:pt>
    <dgm:pt modelId="{1438F3B5-0E25-4C95-813F-BB9D9581BDC0}" type="sibTrans" cxnId="{3B256A40-4892-4E60-8BD4-5E984433B0C4}">
      <dgm:prSet/>
      <dgm:spPr/>
      <dgm:t>
        <a:bodyPr/>
        <a:lstStyle/>
        <a:p>
          <a:endParaRPr lang="en-US"/>
        </a:p>
      </dgm:t>
    </dgm:pt>
    <dgm:pt modelId="{0D292B7C-E561-417B-AEB2-5DBB61F3FB2B}">
      <dgm:prSet/>
      <dgm:spPr/>
      <dgm:t>
        <a:bodyPr/>
        <a:lstStyle/>
        <a:p>
          <a:endParaRPr lang="en-US"/>
        </a:p>
      </dgm:t>
    </dgm:pt>
    <dgm:pt modelId="{4CF385D6-FA0B-419D-8C54-4EED179A13FE}" type="parTrans" cxnId="{F86F7CEE-09E3-4671-9B11-25881E3CBD8F}">
      <dgm:prSet/>
      <dgm:spPr/>
      <dgm:t>
        <a:bodyPr/>
        <a:lstStyle/>
        <a:p>
          <a:endParaRPr lang="en-US"/>
        </a:p>
      </dgm:t>
    </dgm:pt>
    <dgm:pt modelId="{A578507F-0556-41A2-8004-5222AF8ABFFB}" type="sibTrans" cxnId="{F86F7CEE-09E3-4671-9B11-25881E3CBD8F}">
      <dgm:prSet/>
      <dgm:spPr/>
      <dgm:t>
        <a:bodyPr/>
        <a:lstStyle/>
        <a:p>
          <a:endParaRPr lang="en-US"/>
        </a:p>
      </dgm:t>
    </dgm:pt>
    <dgm:pt modelId="{8511D13E-DED1-4F53-B2CE-0E38B4DE9D6E}" type="pres">
      <dgm:prSet presAssocID="{11811258-DABA-41E6-91C1-09A9FF682691}" presName="Name0" presStyleCnt="0">
        <dgm:presLayoutVars>
          <dgm:chMax val="11"/>
          <dgm:chPref val="11"/>
          <dgm:dir/>
          <dgm:resizeHandles/>
        </dgm:presLayoutVars>
      </dgm:prSet>
      <dgm:spPr/>
      <dgm:t>
        <a:bodyPr/>
        <a:lstStyle/>
        <a:p>
          <a:endParaRPr lang="en-US"/>
        </a:p>
      </dgm:t>
    </dgm:pt>
    <dgm:pt modelId="{0E28F1A4-3365-445F-85CE-D2B32B7ADD09}" type="pres">
      <dgm:prSet presAssocID="{CCFF1C36-158D-4812-B2BA-4533780CEBC5}" presName="Accent5" presStyleCnt="0"/>
      <dgm:spPr/>
    </dgm:pt>
    <dgm:pt modelId="{5C361212-85C4-4E25-95F0-D0ABB60D7E0F}" type="pres">
      <dgm:prSet presAssocID="{CCFF1C36-158D-4812-B2BA-4533780CEBC5}" presName="Accent" presStyleLbl="node1" presStyleIdx="0" presStyleCnt="5"/>
      <dgm:spPr/>
    </dgm:pt>
    <dgm:pt modelId="{1E66F9C9-EFE0-4150-9461-3AD188B7F46A}" type="pres">
      <dgm:prSet presAssocID="{CCFF1C36-158D-4812-B2BA-4533780CEBC5}" presName="ParentBackground5" presStyleCnt="0"/>
      <dgm:spPr/>
    </dgm:pt>
    <dgm:pt modelId="{979A9520-DE6C-4FCE-998C-C15CD2E26722}" type="pres">
      <dgm:prSet presAssocID="{CCFF1C36-158D-4812-B2BA-4533780CEBC5}" presName="ParentBackground" presStyleLbl="fgAcc1" presStyleIdx="0" presStyleCnt="5"/>
      <dgm:spPr/>
      <dgm:t>
        <a:bodyPr/>
        <a:lstStyle/>
        <a:p>
          <a:endParaRPr lang="en-US"/>
        </a:p>
      </dgm:t>
    </dgm:pt>
    <dgm:pt modelId="{53E0DDBC-FE7F-4135-A80D-C0748058BA7E}" type="pres">
      <dgm:prSet presAssocID="{CCFF1C36-158D-4812-B2BA-4533780CEBC5}" presName="Parent5" presStyleLbl="revTx" presStyleIdx="0" presStyleCnt="1">
        <dgm:presLayoutVars>
          <dgm:chMax val="1"/>
          <dgm:chPref val="1"/>
          <dgm:bulletEnabled val="1"/>
        </dgm:presLayoutVars>
      </dgm:prSet>
      <dgm:spPr/>
      <dgm:t>
        <a:bodyPr/>
        <a:lstStyle/>
        <a:p>
          <a:endParaRPr lang="en-US"/>
        </a:p>
      </dgm:t>
    </dgm:pt>
    <dgm:pt modelId="{0DA7A61C-68FC-42BC-A41E-FF4787122C64}" type="pres">
      <dgm:prSet presAssocID="{58209D57-AF19-4BA5-A7DE-C198A65F395B}" presName="Accent4" presStyleCnt="0"/>
      <dgm:spPr/>
    </dgm:pt>
    <dgm:pt modelId="{31FAD515-A2CB-450A-84E0-359436B23BFD}" type="pres">
      <dgm:prSet presAssocID="{58209D57-AF19-4BA5-A7DE-C198A65F395B}" presName="Accent" presStyleLbl="node1" presStyleIdx="1" presStyleCnt="5"/>
      <dgm:spPr/>
    </dgm:pt>
    <dgm:pt modelId="{33AC66F7-621F-4CC9-9A8F-AD4C771A9006}" type="pres">
      <dgm:prSet presAssocID="{58209D57-AF19-4BA5-A7DE-C198A65F395B}" presName="ParentBackground4" presStyleCnt="0"/>
      <dgm:spPr/>
    </dgm:pt>
    <dgm:pt modelId="{7A0AF5F7-BC75-4202-A714-8DF75BF68A21}" type="pres">
      <dgm:prSet presAssocID="{58209D57-AF19-4BA5-A7DE-C198A65F395B}" presName="ParentBackground" presStyleLbl="fgAcc1" presStyleIdx="1" presStyleCnt="5"/>
      <dgm:spPr/>
      <dgm:t>
        <a:bodyPr/>
        <a:lstStyle/>
        <a:p>
          <a:endParaRPr lang="en-US"/>
        </a:p>
      </dgm:t>
    </dgm:pt>
    <dgm:pt modelId="{85B6F478-08DD-443E-849C-6F2FE85518C4}" type="pres">
      <dgm:prSet presAssocID="{58209D57-AF19-4BA5-A7DE-C198A65F395B}" presName="Parent4" presStyleLbl="revTx" presStyleIdx="0" presStyleCnt="1">
        <dgm:presLayoutVars>
          <dgm:chMax val="1"/>
          <dgm:chPref val="1"/>
          <dgm:bulletEnabled val="1"/>
        </dgm:presLayoutVars>
      </dgm:prSet>
      <dgm:spPr/>
      <dgm:t>
        <a:bodyPr/>
        <a:lstStyle/>
        <a:p>
          <a:endParaRPr lang="en-US"/>
        </a:p>
      </dgm:t>
    </dgm:pt>
    <dgm:pt modelId="{17D74D17-B03A-42BE-A9EB-30D6DDD6BE2E}" type="pres">
      <dgm:prSet presAssocID="{30CADE6E-801A-46E1-B375-45017F5BE29D}" presName="Accent3" presStyleCnt="0"/>
      <dgm:spPr/>
    </dgm:pt>
    <dgm:pt modelId="{8A359583-4330-4D09-B8BA-CE92162CF0B5}" type="pres">
      <dgm:prSet presAssocID="{30CADE6E-801A-46E1-B375-45017F5BE29D}" presName="Accent" presStyleLbl="node1" presStyleIdx="2" presStyleCnt="5"/>
      <dgm:spPr/>
    </dgm:pt>
    <dgm:pt modelId="{765F0BBA-C675-417D-ADA3-CBFA3BF9B5DF}" type="pres">
      <dgm:prSet presAssocID="{30CADE6E-801A-46E1-B375-45017F5BE29D}" presName="ParentBackground3" presStyleCnt="0"/>
      <dgm:spPr/>
    </dgm:pt>
    <dgm:pt modelId="{E7E7589E-BD6F-4138-9FD8-9FC69AE718E9}" type="pres">
      <dgm:prSet presAssocID="{30CADE6E-801A-46E1-B375-45017F5BE29D}" presName="ParentBackground" presStyleLbl="fgAcc1" presStyleIdx="2" presStyleCnt="5"/>
      <dgm:spPr/>
      <dgm:t>
        <a:bodyPr/>
        <a:lstStyle/>
        <a:p>
          <a:endParaRPr lang="en-US"/>
        </a:p>
      </dgm:t>
    </dgm:pt>
    <dgm:pt modelId="{36130083-E71F-41D6-86D8-5C1A00BB4A54}" type="pres">
      <dgm:prSet presAssocID="{30CADE6E-801A-46E1-B375-45017F5BE29D}" presName="Parent3" presStyleLbl="revTx" presStyleIdx="0" presStyleCnt="1">
        <dgm:presLayoutVars>
          <dgm:chMax val="1"/>
          <dgm:chPref val="1"/>
          <dgm:bulletEnabled val="1"/>
        </dgm:presLayoutVars>
      </dgm:prSet>
      <dgm:spPr/>
      <dgm:t>
        <a:bodyPr/>
        <a:lstStyle/>
        <a:p>
          <a:endParaRPr lang="en-US"/>
        </a:p>
      </dgm:t>
    </dgm:pt>
    <dgm:pt modelId="{FF818C92-EA30-411D-97AB-811EDFF1AB85}" type="pres">
      <dgm:prSet presAssocID="{3D01701B-E9CF-4EBE-98F1-2EF3C59AF4E8}" presName="Accent2" presStyleCnt="0"/>
      <dgm:spPr/>
    </dgm:pt>
    <dgm:pt modelId="{24A81345-BECC-46E5-A3B8-67BB24AFBD19}" type="pres">
      <dgm:prSet presAssocID="{3D01701B-E9CF-4EBE-98F1-2EF3C59AF4E8}" presName="Accent" presStyleLbl="node1" presStyleIdx="3" presStyleCnt="5"/>
      <dgm:spPr/>
    </dgm:pt>
    <dgm:pt modelId="{BCADDBC4-453B-4E02-8B1C-45BDF01D39F2}" type="pres">
      <dgm:prSet presAssocID="{3D01701B-E9CF-4EBE-98F1-2EF3C59AF4E8}" presName="ParentBackground2" presStyleCnt="0"/>
      <dgm:spPr/>
    </dgm:pt>
    <dgm:pt modelId="{C44BE0CD-3347-4625-B51C-886CB9953E67}" type="pres">
      <dgm:prSet presAssocID="{3D01701B-E9CF-4EBE-98F1-2EF3C59AF4E8}" presName="ParentBackground" presStyleLbl="fgAcc1" presStyleIdx="3" presStyleCnt="5"/>
      <dgm:spPr/>
      <dgm:t>
        <a:bodyPr/>
        <a:lstStyle/>
        <a:p>
          <a:endParaRPr lang="en-US"/>
        </a:p>
      </dgm:t>
    </dgm:pt>
    <dgm:pt modelId="{296D0759-5693-4606-9ED2-4A7C5137E0D9}" type="pres">
      <dgm:prSet presAssocID="{3D01701B-E9CF-4EBE-98F1-2EF3C59AF4E8}" presName="Parent2" presStyleLbl="revTx" presStyleIdx="0" presStyleCnt="1">
        <dgm:presLayoutVars>
          <dgm:chMax val="1"/>
          <dgm:chPref val="1"/>
          <dgm:bulletEnabled val="1"/>
        </dgm:presLayoutVars>
      </dgm:prSet>
      <dgm:spPr/>
      <dgm:t>
        <a:bodyPr/>
        <a:lstStyle/>
        <a:p>
          <a:endParaRPr lang="en-US"/>
        </a:p>
      </dgm:t>
    </dgm:pt>
    <dgm:pt modelId="{BA68685B-940A-47A3-B43D-1BAFBC3B3B72}" type="pres">
      <dgm:prSet presAssocID="{BE3BD98B-380E-4673-AF52-DE6D61FE15A2}" presName="Accent1" presStyleCnt="0"/>
      <dgm:spPr/>
    </dgm:pt>
    <dgm:pt modelId="{95422BB1-192A-46C5-8F6C-BC18C259BA03}" type="pres">
      <dgm:prSet presAssocID="{BE3BD98B-380E-4673-AF52-DE6D61FE15A2}" presName="Accent" presStyleLbl="node1" presStyleIdx="4" presStyleCnt="5"/>
      <dgm:spPr/>
    </dgm:pt>
    <dgm:pt modelId="{465A8107-967D-4267-A5D7-C57578E11BB7}" type="pres">
      <dgm:prSet presAssocID="{BE3BD98B-380E-4673-AF52-DE6D61FE15A2}" presName="ParentBackground1" presStyleCnt="0"/>
      <dgm:spPr/>
    </dgm:pt>
    <dgm:pt modelId="{9A117F1D-94E7-4B2D-B594-BC1D9F5B03FA}" type="pres">
      <dgm:prSet presAssocID="{BE3BD98B-380E-4673-AF52-DE6D61FE15A2}" presName="ParentBackground" presStyleLbl="fgAcc1" presStyleIdx="4" presStyleCnt="5"/>
      <dgm:spPr/>
      <dgm:t>
        <a:bodyPr/>
        <a:lstStyle/>
        <a:p>
          <a:endParaRPr lang="en-US"/>
        </a:p>
      </dgm:t>
    </dgm:pt>
    <dgm:pt modelId="{92D2A292-AA96-41F7-A937-00395FF3C27C}" type="pres">
      <dgm:prSet presAssocID="{BE3BD98B-380E-4673-AF52-DE6D61FE15A2}" presName="Child1" presStyleLbl="revTx" presStyleIdx="0" presStyleCnt="1">
        <dgm:presLayoutVars>
          <dgm:chMax val="0"/>
          <dgm:chPref val="0"/>
          <dgm:bulletEnabled val="1"/>
        </dgm:presLayoutVars>
      </dgm:prSet>
      <dgm:spPr/>
      <dgm:t>
        <a:bodyPr/>
        <a:lstStyle/>
        <a:p>
          <a:endParaRPr lang="en-US"/>
        </a:p>
      </dgm:t>
    </dgm:pt>
    <dgm:pt modelId="{6A9F8976-04E0-417B-9AD8-5967B872A607}" type="pres">
      <dgm:prSet presAssocID="{BE3BD98B-380E-4673-AF52-DE6D61FE15A2}" presName="Parent1" presStyleLbl="revTx" presStyleIdx="0" presStyleCnt="1">
        <dgm:presLayoutVars>
          <dgm:chMax val="1"/>
          <dgm:chPref val="1"/>
          <dgm:bulletEnabled val="1"/>
        </dgm:presLayoutVars>
      </dgm:prSet>
      <dgm:spPr/>
      <dgm:t>
        <a:bodyPr/>
        <a:lstStyle/>
        <a:p>
          <a:endParaRPr lang="en-US"/>
        </a:p>
      </dgm:t>
    </dgm:pt>
  </dgm:ptLst>
  <dgm:cxnLst>
    <dgm:cxn modelId="{6EEC8956-70C4-4212-9B7D-F5AFEAE9F68F}" type="presOf" srcId="{BE3BD98B-380E-4673-AF52-DE6D61FE15A2}" destId="{9A117F1D-94E7-4B2D-B594-BC1D9F5B03FA}" srcOrd="0" destOrd="0" presId="urn:microsoft.com/office/officeart/2011/layout/CircleProcess"/>
    <dgm:cxn modelId="{0668D3D0-7840-4068-BF4B-B948413D5117}" type="presOf" srcId="{CCFF1C36-158D-4812-B2BA-4533780CEBC5}" destId="{53E0DDBC-FE7F-4135-A80D-C0748058BA7E}" srcOrd="1" destOrd="0" presId="urn:microsoft.com/office/officeart/2011/layout/CircleProcess"/>
    <dgm:cxn modelId="{49465A45-15D8-461B-83F9-AA72FD2C4B45}" type="presOf" srcId="{3D01701B-E9CF-4EBE-98F1-2EF3C59AF4E8}" destId="{296D0759-5693-4606-9ED2-4A7C5137E0D9}" srcOrd="1" destOrd="0" presId="urn:microsoft.com/office/officeart/2011/layout/CircleProcess"/>
    <dgm:cxn modelId="{58A61BCD-FB3A-453F-89BE-603A07B6C697}" srcId="{11811258-DABA-41E6-91C1-09A9FF682691}" destId="{58209D57-AF19-4BA5-A7DE-C198A65F395B}" srcOrd="3" destOrd="0" parTransId="{BFEA7638-886E-4095-85D6-CF732DCC7B9A}" sibTransId="{EC2B940C-32B4-4DEC-87DB-7F81BB94B278}"/>
    <dgm:cxn modelId="{8F930D14-4B81-4710-A72B-4A0D6E81B218}" type="presOf" srcId="{30CADE6E-801A-46E1-B375-45017F5BE29D}" destId="{E7E7589E-BD6F-4138-9FD8-9FC69AE718E9}" srcOrd="0" destOrd="0" presId="urn:microsoft.com/office/officeart/2011/layout/CircleProcess"/>
    <dgm:cxn modelId="{2A01A80E-B78C-49B2-BB27-5CD75D2C2BA1}" type="presOf" srcId="{11811258-DABA-41E6-91C1-09A9FF682691}" destId="{8511D13E-DED1-4F53-B2CE-0E38B4DE9D6E}" srcOrd="0" destOrd="0" presId="urn:microsoft.com/office/officeart/2011/layout/CircleProcess"/>
    <dgm:cxn modelId="{D54EBFF7-9CAA-42E3-97C1-F07B7D6B7531}" srcId="{11811258-DABA-41E6-91C1-09A9FF682691}" destId="{BE3BD98B-380E-4673-AF52-DE6D61FE15A2}" srcOrd="0" destOrd="0" parTransId="{41165D4E-DB4E-4253-A297-2CF12473B618}" sibTransId="{743EEFE1-6D97-4BD3-A676-19441C8BFE1A}"/>
    <dgm:cxn modelId="{17E25840-001F-4CDC-AAD2-3758A7F9DC06}" type="presOf" srcId="{0D292B7C-E561-417B-AEB2-5DBB61F3FB2B}" destId="{92D2A292-AA96-41F7-A937-00395FF3C27C}" srcOrd="0" destOrd="0" presId="urn:microsoft.com/office/officeart/2011/layout/CircleProcess"/>
    <dgm:cxn modelId="{39E2BD46-86D6-4A16-AADF-870CCDE915FA}" type="presOf" srcId="{CCFF1C36-158D-4812-B2BA-4533780CEBC5}" destId="{979A9520-DE6C-4FCE-998C-C15CD2E26722}" srcOrd="0" destOrd="0" presId="urn:microsoft.com/office/officeart/2011/layout/CircleProcess"/>
    <dgm:cxn modelId="{B86C2018-7F6D-4B4C-B54A-7C79DD30B6C8}" type="presOf" srcId="{58209D57-AF19-4BA5-A7DE-C198A65F395B}" destId="{85B6F478-08DD-443E-849C-6F2FE85518C4}" srcOrd="1" destOrd="0" presId="urn:microsoft.com/office/officeart/2011/layout/CircleProcess"/>
    <dgm:cxn modelId="{BF5C104D-843A-4F0A-A384-4259758456CE}" type="presOf" srcId="{3D01701B-E9CF-4EBE-98F1-2EF3C59AF4E8}" destId="{C44BE0CD-3347-4625-B51C-886CB9953E67}" srcOrd="0" destOrd="0" presId="urn:microsoft.com/office/officeart/2011/layout/CircleProcess"/>
    <dgm:cxn modelId="{4C9E4360-61D3-4D2F-9417-C77C4BF09DB3}" type="presOf" srcId="{58209D57-AF19-4BA5-A7DE-C198A65F395B}" destId="{7A0AF5F7-BC75-4202-A714-8DF75BF68A21}" srcOrd="0" destOrd="0" presId="urn:microsoft.com/office/officeart/2011/layout/CircleProcess"/>
    <dgm:cxn modelId="{F86F7CEE-09E3-4671-9B11-25881E3CBD8F}" srcId="{BE3BD98B-380E-4673-AF52-DE6D61FE15A2}" destId="{0D292B7C-E561-417B-AEB2-5DBB61F3FB2B}" srcOrd="0" destOrd="0" parTransId="{4CF385D6-FA0B-419D-8C54-4EED179A13FE}" sibTransId="{A578507F-0556-41A2-8004-5222AF8ABFFB}"/>
    <dgm:cxn modelId="{E605B54D-AF82-4147-B2A4-E491CCD1515A}" srcId="{11811258-DABA-41E6-91C1-09A9FF682691}" destId="{3D01701B-E9CF-4EBE-98F1-2EF3C59AF4E8}" srcOrd="1" destOrd="0" parTransId="{1923008D-49C6-4837-AE31-B8EA2BB6C680}" sibTransId="{9B99635F-C8F8-402F-9ED2-2856B71BEF9A}"/>
    <dgm:cxn modelId="{17C0128F-DCB4-426D-B57B-89F4030A8E2D}" srcId="{11811258-DABA-41E6-91C1-09A9FF682691}" destId="{30CADE6E-801A-46E1-B375-45017F5BE29D}" srcOrd="2" destOrd="0" parTransId="{504C05CB-950C-41D2-AEE7-19A795531EBB}" sibTransId="{10482E70-6CCA-46ED-A137-082A3BD3C9B9}"/>
    <dgm:cxn modelId="{3B256A40-4892-4E60-8BD4-5E984433B0C4}" srcId="{11811258-DABA-41E6-91C1-09A9FF682691}" destId="{CCFF1C36-158D-4812-B2BA-4533780CEBC5}" srcOrd="4" destOrd="0" parTransId="{E2E0306B-217B-44D8-9878-26A165422EDC}" sibTransId="{1438F3B5-0E25-4C95-813F-BB9D9581BDC0}"/>
    <dgm:cxn modelId="{569168B7-9073-4F52-90A1-7771EEA7F762}" type="presOf" srcId="{BE3BD98B-380E-4673-AF52-DE6D61FE15A2}" destId="{6A9F8976-04E0-417B-9AD8-5967B872A607}" srcOrd="1" destOrd="0" presId="urn:microsoft.com/office/officeart/2011/layout/CircleProcess"/>
    <dgm:cxn modelId="{E40DBEDB-7243-486F-AFDA-25E82329834B}" type="presOf" srcId="{30CADE6E-801A-46E1-B375-45017F5BE29D}" destId="{36130083-E71F-41D6-86D8-5C1A00BB4A54}" srcOrd="1" destOrd="0" presId="urn:microsoft.com/office/officeart/2011/layout/CircleProcess"/>
    <dgm:cxn modelId="{E9891FEC-E8C2-4679-9BB1-20ADB7813A69}" type="presParOf" srcId="{8511D13E-DED1-4F53-B2CE-0E38B4DE9D6E}" destId="{0E28F1A4-3365-445F-85CE-D2B32B7ADD09}" srcOrd="0" destOrd="0" presId="urn:microsoft.com/office/officeart/2011/layout/CircleProcess"/>
    <dgm:cxn modelId="{5CAFD5FA-A799-4258-8D54-DA0E2808954C}" type="presParOf" srcId="{0E28F1A4-3365-445F-85CE-D2B32B7ADD09}" destId="{5C361212-85C4-4E25-95F0-D0ABB60D7E0F}" srcOrd="0" destOrd="0" presId="urn:microsoft.com/office/officeart/2011/layout/CircleProcess"/>
    <dgm:cxn modelId="{CD736A95-A545-4A06-84D6-30C3252D03F9}" type="presParOf" srcId="{8511D13E-DED1-4F53-B2CE-0E38B4DE9D6E}" destId="{1E66F9C9-EFE0-4150-9461-3AD188B7F46A}" srcOrd="1" destOrd="0" presId="urn:microsoft.com/office/officeart/2011/layout/CircleProcess"/>
    <dgm:cxn modelId="{813BF1F2-4122-477D-8744-F088E2F92918}" type="presParOf" srcId="{1E66F9C9-EFE0-4150-9461-3AD188B7F46A}" destId="{979A9520-DE6C-4FCE-998C-C15CD2E26722}" srcOrd="0" destOrd="0" presId="urn:microsoft.com/office/officeart/2011/layout/CircleProcess"/>
    <dgm:cxn modelId="{37FE14AA-2AB9-465D-88CF-D694FCCAD990}" type="presParOf" srcId="{8511D13E-DED1-4F53-B2CE-0E38B4DE9D6E}" destId="{53E0DDBC-FE7F-4135-A80D-C0748058BA7E}" srcOrd="2" destOrd="0" presId="urn:microsoft.com/office/officeart/2011/layout/CircleProcess"/>
    <dgm:cxn modelId="{70486F75-91A5-4F0E-86F4-DA964AABBA4C}" type="presParOf" srcId="{8511D13E-DED1-4F53-B2CE-0E38B4DE9D6E}" destId="{0DA7A61C-68FC-42BC-A41E-FF4787122C64}" srcOrd="3" destOrd="0" presId="urn:microsoft.com/office/officeart/2011/layout/CircleProcess"/>
    <dgm:cxn modelId="{0957124F-219F-48F8-BD3E-5A0DD208CB89}" type="presParOf" srcId="{0DA7A61C-68FC-42BC-A41E-FF4787122C64}" destId="{31FAD515-A2CB-450A-84E0-359436B23BFD}" srcOrd="0" destOrd="0" presId="urn:microsoft.com/office/officeart/2011/layout/CircleProcess"/>
    <dgm:cxn modelId="{0550AEC3-A98E-4506-9DD4-0E2C2049022E}" type="presParOf" srcId="{8511D13E-DED1-4F53-B2CE-0E38B4DE9D6E}" destId="{33AC66F7-621F-4CC9-9A8F-AD4C771A9006}" srcOrd="4" destOrd="0" presId="urn:microsoft.com/office/officeart/2011/layout/CircleProcess"/>
    <dgm:cxn modelId="{7E0FA7DF-3FF8-4564-BDA1-07D96FEFAB38}" type="presParOf" srcId="{33AC66F7-621F-4CC9-9A8F-AD4C771A9006}" destId="{7A0AF5F7-BC75-4202-A714-8DF75BF68A21}" srcOrd="0" destOrd="0" presId="urn:microsoft.com/office/officeart/2011/layout/CircleProcess"/>
    <dgm:cxn modelId="{C6D0CDC5-AA61-423E-A42F-CD92F36BA566}" type="presParOf" srcId="{8511D13E-DED1-4F53-B2CE-0E38B4DE9D6E}" destId="{85B6F478-08DD-443E-849C-6F2FE85518C4}" srcOrd="5" destOrd="0" presId="urn:microsoft.com/office/officeart/2011/layout/CircleProcess"/>
    <dgm:cxn modelId="{7F43B8D8-8A2F-439C-A6EC-E3EF39A53345}" type="presParOf" srcId="{8511D13E-DED1-4F53-B2CE-0E38B4DE9D6E}" destId="{17D74D17-B03A-42BE-A9EB-30D6DDD6BE2E}" srcOrd="6" destOrd="0" presId="urn:microsoft.com/office/officeart/2011/layout/CircleProcess"/>
    <dgm:cxn modelId="{CD840BA4-1C0E-4E19-9376-E6CF95E6E226}" type="presParOf" srcId="{17D74D17-B03A-42BE-A9EB-30D6DDD6BE2E}" destId="{8A359583-4330-4D09-B8BA-CE92162CF0B5}" srcOrd="0" destOrd="0" presId="urn:microsoft.com/office/officeart/2011/layout/CircleProcess"/>
    <dgm:cxn modelId="{55DB4275-4C03-4E17-935B-601F62BC8B8F}" type="presParOf" srcId="{8511D13E-DED1-4F53-B2CE-0E38B4DE9D6E}" destId="{765F0BBA-C675-417D-ADA3-CBFA3BF9B5DF}" srcOrd="7" destOrd="0" presId="urn:microsoft.com/office/officeart/2011/layout/CircleProcess"/>
    <dgm:cxn modelId="{8A19191D-C5AD-4D2D-801C-E4DC8683ED5D}" type="presParOf" srcId="{765F0BBA-C675-417D-ADA3-CBFA3BF9B5DF}" destId="{E7E7589E-BD6F-4138-9FD8-9FC69AE718E9}" srcOrd="0" destOrd="0" presId="urn:microsoft.com/office/officeart/2011/layout/CircleProcess"/>
    <dgm:cxn modelId="{8F705258-42E8-454C-A02E-A009E140B0D5}" type="presParOf" srcId="{8511D13E-DED1-4F53-B2CE-0E38B4DE9D6E}" destId="{36130083-E71F-41D6-86D8-5C1A00BB4A54}" srcOrd="8" destOrd="0" presId="urn:microsoft.com/office/officeart/2011/layout/CircleProcess"/>
    <dgm:cxn modelId="{A32E8888-F64E-4939-AE52-291DA1B37622}" type="presParOf" srcId="{8511D13E-DED1-4F53-B2CE-0E38B4DE9D6E}" destId="{FF818C92-EA30-411D-97AB-811EDFF1AB85}" srcOrd="9" destOrd="0" presId="urn:microsoft.com/office/officeart/2011/layout/CircleProcess"/>
    <dgm:cxn modelId="{CE36C2F0-EAE7-449E-9452-7DC779E4F41B}" type="presParOf" srcId="{FF818C92-EA30-411D-97AB-811EDFF1AB85}" destId="{24A81345-BECC-46E5-A3B8-67BB24AFBD19}" srcOrd="0" destOrd="0" presId="urn:microsoft.com/office/officeart/2011/layout/CircleProcess"/>
    <dgm:cxn modelId="{3B7AC42C-919D-45AE-B1D6-DFEA9A21C89E}" type="presParOf" srcId="{8511D13E-DED1-4F53-B2CE-0E38B4DE9D6E}" destId="{BCADDBC4-453B-4E02-8B1C-45BDF01D39F2}" srcOrd="10" destOrd="0" presId="urn:microsoft.com/office/officeart/2011/layout/CircleProcess"/>
    <dgm:cxn modelId="{03C1444A-7BF3-4FF6-A6D3-9964E3619061}" type="presParOf" srcId="{BCADDBC4-453B-4E02-8B1C-45BDF01D39F2}" destId="{C44BE0CD-3347-4625-B51C-886CB9953E67}" srcOrd="0" destOrd="0" presId="urn:microsoft.com/office/officeart/2011/layout/CircleProcess"/>
    <dgm:cxn modelId="{E76B48CA-F3E3-4B2F-BA9C-92C349C75D64}" type="presParOf" srcId="{8511D13E-DED1-4F53-B2CE-0E38B4DE9D6E}" destId="{296D0759-5693-4606-9ED2-4A7C5137E0D9}" srcOrd="11" destOrd="0" presId="urn:microsoft.com/office/officeart/2011/layout/CircleProcess"/>
    <dgm:cxn modelId="{95686A1B-587D-49EF-94C1-6B6282BD0DFA}" type="presParOf" srcId="{8511D13E-DED1-4F53-B2CE-0E38B4DE9D6E}" destId="{BA68685B-940A-47A3-B43D-1BAFBC3B3B72}" srcOrd="12" destOrd="0" presId="urn:microsoft.com/office/officeart/2011/layout/CircleProcess"/>
    <dgm:cxn modelId="{527B670B-1D0F-4B55-9582-4420F4B7E42F}" type="presParOf" srcId="{BA68685B-940A-47A3-B43D-1BAFBC3B3B72}" destId="{95422BB1-192A-46C5-8F6C-BC18C259BA03}" srcOrd="0" destOrd="0" presId="urn:microsoft.com/office/officeart/2011/layout/CircleProcess"/>
    <dgm:cxn modelId="{4EE42DA4-4BCC-4DE7-948E-A0E4C5BF5D49}" type="presParOf" srcId="{8511D13E-DED1-4F53-B2CE-0E38B4DE9D6E}" destId="{465A8107-967D-4267-A5D7-C57578E11BB7}" srcOrd="13" destOrd="0" presId="urn:microsoft.com/office/officeart/2011/layout/CircleProcess"/>
    <dgm:cxn modelId="{CDEF7502-A63A-4B06-9553-70ADC9A05ED2}" type="presParOf" srcId="{465A8107-967D-4267-A5D7-C57578E11BB7}" destId="{9A117F1D-94E7-4B2D-B594-BC1D9F5B03FA}" srcOrd="0" destOrd="0" presId="urn:microsoft.com/office/officeart/2011/layout/CircleProcess"/>
    <dgm:cxn modelId="{E9808E5C-93AE-4598-9CB7-4D5B66C3D874}" type="presParOf" srcId="{8511D13E-DED1-4F53-B2CE-0E38B4DE9D6E}" destId="{92D2A292-AA96-41F7-A937-00395FF3C27C}" srcOrd="14" destOrd="0" presId="urn:microsoft.com/office/officeart/2011/layout/CircleProcess"/>
    <dgm:cxn modelId="{C41C1677-2759-4624-8E97-3E0C61D7512B}" type="presParOf" srcId="{8511D13E-DED1-4F53-B2CE-0E38B4DE9D6E}" destId="{6A9F8976-04E0-417B-9AD8-5967B872A607}" srcOrd="1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63572A-F323-4438-90CB-7567A2493D30}" type="doc">
      <dgm:prSet loTypeId="urn:microsoft.com/office/officeart/2008/layout/AlternatingHexagons" loCatId="list" qsTypeId="urn:microsoft.com/office/officeart/2005/8/quickstyle/simple1" qsCatId="simple" csTypeId="urn:microsoft.com/office/officeart/2005/8/colors/accent1_2" csCatId="accent1" phldr="0"/>
      <dgm:spPr/>
      <dgm:t>
        <a:bodyPr/>
        <a:lstStyle/>
        <a:p>
          <a:endParaRPr lang="en-US"/>
        </a:p>
      </dgm:t>
    </dgm:pt>
    <dgm:pt modelId="{A4012004-8F89-4EC4-9AA0-66F4529CEA54}" type="pres">
      <dgm:prSet presAssocID="{9B63572A-F323-4438-90CB-7567A2493D30}" presName="Name0" presStyleCnt="0">
        <dgm:presLayoutVars>
          <dgm:chMax/>
          <dgm:chPref/>
          <dgm:dir/>
          <dgm:animLvl val="lvl"/>
        </dgm:presLayoutVars>
      </dgm:prSet>
      <dgm:spPr/>
      <dgm:t>
        <a:bodyPr/>
        <a:lstStyle/>
        <a:p>
          <a:endParaRPr lang="en-US"/>
        </a:p>
      </dgm:t>
    </dgm:pt>
  </dgm:ptLst>
  <dgm:cxnLst>
    <dgm:cxn modelId="{EC8D2EDF-A3B5-4EBF-8EBA-74C1DFB607A9}" type="presOf" srcId="{9B63572A-F323-4438-90CB-7567A2493D30}" destId="{A4012004-8F89-4EC4-9AA0-66F4529CEA54}" srcOrd="0"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D2315F-6EC1-41A1-99D5-1D88CD6353AE}"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58AE9737-F207-47FE-8AA2-B151B8DBB0ED}">
      <dgm:prSet phldrT="[Text]"/>
      <dgm:spPr/>
      <dgm:t>
        <a:bodyPr/>
        <a:lstStyle/>
        <a:p>
          <a:r>
            <a:rPr lang="en-US" b="1" dirty="0" smtClean="0">
              <a:latin typeface="Tw Cen MT Condensed" panose="020B0606020104020203" pitchFamily="34" charset="0"/>
            </a:rPr>
            <a:t>They anchor capital in communities by developing residential and commercial property, ranging from affordable housing to shopping centers and even businesses.</a:t>
          </a:r>
          <a:endParaRPr lang="en-US" dirty="0"/>
        </a:p>
      </dgm:t>
    </dgm:pt>
    <dgm:pt modelId="{206F8BD1-1AE1-404D-88EF-328716E4100C}" type="parTrans" cxnId="{84E6A5E7-058E-4D6E-852C-164D5BF9BBC6}">
      <dgm:prSet/>
      <dgm:spPr/>
      <dgm:t>
        <a:bodyPr/>
        <a:lstStyle/>
        <a:p>
          <a:endParaRPr lang="en-US"/>
        </a:p>
      </dgm:t>
    </dgm:pt>
    <dgm:pt modelId="{D69BE29C-2DA5-422D-AB6A-7A2C7EFF781E}" type="sibTrans" cxnId="{84E6A5E7-058E-4D6E-852C-164D5BF9BBC6}">
      <dgm:prSet/>
      <dgm:spPr/>
      <dgm:t>
        <a:bodyPr/>
        <a:lstStyle/>
        <a:p>
          <a:endParaRPr lang="en-US"/>
        </a:p>
      </dgm:t>
    </dgm:pt>
    <dgm:pt modelId="{81296A26-F417-4DF5-BCFD-9CF0E6BC82F1}">
      <dgm:prSet phldrT="[Text]"/>
      <dgm:spPr/>
      <dgm:t>
        <a:bodyPr/>
        <a:lstStyle/>
        <a:p>
          <a:r>
            <a:rPr lang="en-US" b="1" dirty="0" smtClean="0">
              <a:latin typeface="Tw Cen MT Condensed" panose="020B0606020104020203" pitchFamily="34" charset="0"/>
            </a:rPr>
            <a:t>At least one-third of a CDC’s board is typically composed of community residents, allowing for the possibility of direct, grass-roots participation in decision-making.</a:t>
          </a:r>
          <a:endParaRPr lang="en-US" dirty="0"/>
        </a:p>
      </dgm:t>
    </dgm:pt>
    <dgm:pt modelId="{649E289D-EE9C-4855-8410-C25869A699D6}" type="parTrans" cxnId="{E8379BD4-4453-492A-A155-D7AB2D995899}">
      <dgm:prSet/>
      <dgm:spPr/>
      <dgm:t>
        <a:bodyPr/>
        <a:lstStyle/>
        <a:p>
          <a:endParaRPr lang="en-US"/>
        </a:p>
      </dgm:t>
    </dgm:pt>
    <dgm:pt modelId="{F1A25EF4-12BD-47C7-ACD6-1D7541DF2BED}" type="sibTrans" cxnId="{E8379BD4-4453-492A-A155-D7AB2D995899}">
      <dgm:prSet/>
      <dgm:spPr/>
      <dgm:t>
        <a:bodyPr/>
        <a:lstStyle/>
        <a:p>
          <a:endParaRPr lang="en-US"/>
        </a:p>
      </dgm:t>
    </dgm:pt>
    <dgm:pt modelId="{AC2196A1-CF7F-4011-A59D-EAA8499761A8}">
      <dgm:prSet phldrT="[Text]"/>
      <dgm:spPr/>
      <dgm:t>
        <a:bodyPr/>
        <a:lstStyle/>
        <a:p>
          <a:r>
            <a:rPr lang="en-US" b="1" smtClean="0">
              <a:latin typeface="Tw Cen MT Condensed" panose="020B0606020104020203" pitchFamily="34" charset="0"/>
            </a:rPr>
            <a:t>CDCs’ work to enhance community conditions oftentimes involves neighborhood organizing, a process critical for empowering residents and gaining political power.</a:t>
          </a:r>
          <a:endParaRPr lang="en-US" dirty="0"/>
        </a:p>
      </dgm:t>
    </dgm:pt>
    <dgm:pt modelId="{D15B24B1-E837-4553-9299-9FBF6C0E21E9}" type="parTrans" cxnId="{074A6711-FABE-4DC1-A574-FF82307530FF}">
      <dgm:prSet/>
      <dgm:spPr/>
      <dgm:t>
        <a:bodyPr/>
        <a:lstStyle/>
        <a:p>
          <a:endParaRPr lang="en-US"/>
        </a:p>
      </dgm:t>
    </dgm:pt>
    <dgm:pt modelId="{33D9DE02-CE57-4973-865B-B4989017B7D6}" type="sibTrans" cxnId="{074A6711-FABE-4DC1-A574-FF82307530FF}">
      <dgm:prSet/>
      <dgm:spPr/>
      <dgm:t>
        <a:bodyPr/>
        <a:lstStyle/>
        <a:p>
          <a:endParaRPr lang="en-US"/>
        </a:p>
      </dgm:t>
    </dgm:pt>
    <dgm:pt modelId="{9C3CAFED-0475-4C62-AA77-3279AF3AE0C9}" type="pres">
      <dgm:prSet presAssocID="{8CD2315F-6EC1-41A1-99D5-1D88CD6353AE}" presName="diagram" presStyleCnt="0">
        <dgm:presLayoutVars>
          <dgm:dir/>
          <dgm:resizeHandles val="exact"/>
        </dgm:presLayoutVars>
      </dgm:prSet>
      <dgm:spPr/>
      <dgm:t>
        <a:bodyPr/>
        <a:lstStyle/>
        <a:p>
          <a:endParaRPr lang="en-US"/>
        </a:p>
      </dgm:t>
    </dgm:pt>
    <dgm:pt modelId="{F8B44170-B0CB-4623-BB32-89F047B3BA5C}" type="pres">
      <dgm:prSet presAssocID="{58AE9737-F207-47FE-8AA2-B151B8DBB0ED}" presName="node" presStyleLbl="node1" presStyleIdx="0" presStyleCnt="3">
        <dgm:presLayoutVars>
          <dgm:bulletEnabled val="1"/>
        </dgm:presLayoutVars>
      </dgm:prSet>
      <dgm:spPr/>
      <dgm:t>
        <a:bodyPr/>
        <a:lstStyle/>
        <a:p>
          <a:endParaRPr lang="en-US"/>
        </a:p>
      </dgm:t>
    </dgm:pt>
    <dgm:pt modelId="{16A51079-9279-4A47-8D52-7A13548239CA}" type="pres">
      <dgm:prSet presAssocID="{D69BE29C-2DA5-422D-AB6A-7A2C7EFF781E}" presName="sibTrans" presStyleCnt="0"/>
      <dgm:spPr/>
    </dgm:pt>
    <dgm:pt modelId="{97C402EF-A83D-4D17-9976-221DD8033036}" type="pres">
      <dgm:prSet presAssocID="{81296A26-F417-4DF5-BCFD-9CF0E6BC82F1}" presName="node" presStyleLbl="node1" presStyleIdx="1" presStyleCnt="3">
        <dgm:presLayoutVars>
          <dgm:bulletEnabled val="1"/>
        </dgm:presLayoutVars>
      </dgm:prSet>
      <dgm:spPr/>
      <dgm:t>
        <a:bodyPr/>
        <a:lstStyle/>
        <a:p>
          <a:endParaRPr lang="en-US"/>
        </a:p>
      </dgm:t>
    </dgm:pt>
    <dgm:pt modelId="{956B60ED-CBDD-479B-9E54-DD14E8802978}" type="pres">
      <dgm:prSet presAssocID="{F1A25EF4-12BD-47C7-ACD6-1D7541DF2BED}" presName="sibTrans" presStyleCnt="0"/>
      <dgm:spPr/>
    </dgm:pt>
    <dgm:pt modelId="{B5077370-21E7-4C66-A371-0A2C22C4F71E}" type="pres">
      <dgm:prSet presAssocID="{AC2196A1-CF7F-4011-A59D-EAA8499761A8}" presName="node" presStyleLbl="node1" presStyleIdx="2" presStyleCnt="3">
        <dgm:presLayoutVars>
          <dgm:bulletEnabled val="1"/>
        </dgm:presLayoutVars>
      </dgm:prSet>
      <dgm:spPr/>
      <dgm:t>
        <a:bodyPr/>
        <a:lstStyle/>
        <a:p>
          <a:endParaRPr lang="en-US"/>
        </a:p>
      </dgm:t>
    </dgm:pt>
  </dgm:ptLst>
  <dgm:cxnLst>
    <dgm:cxn modelId="{C605527A-D8F4-49F4-97B8-B295B3C08B59}" type="presOf" srcId="{AC2196A1-CF7F-4011-A59D-EAA8499761A8}" destId="{B5077370-21E7-4C66-A371-0A2C22C4F71E}" srcOrd="0" destOrd="0" presId="urn:microsoft.com/office/officeart/2005/8/layout/default"/>
    <dgm:cxn modelId="{02CD0ADD-3CF8-4C87-9DCB-50BE91F0D670}" type="presOf" srcId="{8CD2315F-6EC1-41A1-99D5-1D88CD6353AE}" destId="{9C3CAFED-0475-4C62-AA77-3279AF3AE0C9}" srcOrd="0" destOrd="0" presId="urn:microsoft.com/office/officeart/2005/8/layout/default"/>
    <dgm:cxn modelId="{6A9C67ED-8D18-4B51-A5A6-C8CF86D4C60A}" type="presOf" srcId="{58AE9737-F207-47FE-8AA2-B151B8DBB0ED}" destId="{F8B44170-B0CB-4623-BB32-89F047B3BA5C}" srcOrd="0" destOrd="0" presId="urn:microsoft.com/office/officeart/2005/8/layout/default"/>
    <dgm:cxn modelId="{074A6711-FABE-4DC1-A574-FF82307530FF}" srcId="{8CD2315F-6EC1-41A1-99D5-1D88CD6353AE}" destId="{AC2196A1-CF7F-4011-A59D-EAA8499761A8}" srcOrd="2" destOrd="0" parTransId="{D15B24B1-E837-4553-9299-9FBF6C0E21E9}" sibTransId="{33D9DE02-CE57-4973-865B-B4989017B7D6}"/>
    <dgm:cxn modelId="{E8379BD4-4453-492A-A155-D7AB2D995899}" srcId="{8CD2315F-6EC1-41A1-99D5-1D88CD6353AE}" destId="{81296A26-F417-4DF5-BCFD-9CF0E6BC82F1}" srcOrd="1" destOrd="0" parTransId="{649E289D-EE9C-4855-8410-C25869A699D6}" sibTransId="{F1A25EF4-12BD-47C7-ACD6-1D7541DF2BED}"/>
    <dgm:cxn modelId="{3C56DC53-0FDE-4ED6-BDB2-FA1402B8FDC9}" type="presOf" srcId="{81296A26-F417-4DF5-BCFD-9CF0E6BC82F1}" destId="{97C402EF-A83D-4D17-9976-221DD8033036}" srcOrd="0" destOrd="0" presId="urn:microsoft.com/office/officeart/2005/8/layout/default"/>
    <dgm:cxn modelId="{84E6A5E7-058E-4D6E-852C-164D5BF9BBC6}" srcId="{8CD2315F-6EC1-41A1-99D5-1D88CD6353AE}" destId="{58AE9737-F207-47FE-8AA2-B151B8DBB0ED}" srcOrd="0" destOrd="0" parTransId="{206F8BD1-1AE1-404D-88EF-328716E4100C}" sibTransId="{D69BE29C-2DA5-422D-AB6A-7A2C7EFF781E}"/>
    <dgm:cxn modelId="{CC56C60C-8830-445B-9926-9EBE1A1D6CA2}" type="presParOf" srcId="{9C3CAFED-0475-4C62-AA77-3279AF3AE0C9}" destId="{F8B44170-B0CB-4623-BB32-89F047B3BA5C}" srcOrd="0" destOrd="0" presId="urn:microsoft.com/office/officeart/2005/8/layout/default"/>
    <dgm:cxn modelId="{5FAFD781-500B-4488-B5C3-78136280CA52}" type="presParOf" srcId="{9C3CAFED-0475-4C62-AA77-3279AF3AE0C9}" destId="{16A51079-9279-4A47-8D52-7A13548239CA}" srcOrd="1" destOrd="0" presId="urn:microsoft.com/office/officeart/2005/8/layout/default"/>
    <dgm:cxn modelId="{E18AE994-098A-46EE-BE8B-7A3D53A4E55D}" type="presParOf" srcId="{9C3CAFED-0475-4C62-AA77-3279AF3AE0C9}" destId="{97C402EF-A83D-4D17-9976-221DD8033036}" srcOrd="2" destOrd="0" presId="urn:microsoft.com/office/officeart/2005/8/layout/default"/>
    <dgm:cxn modelId="{0A9678D7-F4C5-4377-9C7A-D02B6CA20F38}" type="presParOf" srcId="{9C3CAFED-0475-4C62-AA77-3279AF3AE0C9}" destId="{956B60ED-CBDD-479B-9E54-DD14E8802978}" srcOrd="3" destOrd="0" presId="urn:microsoft.com/office/officeart/2005/8/layout/default"/>
    <dgm:cxn modelId="{AA48F9DA-1A7A-48E9-B7E9-141FD465FBBB}" type="presParOf" srcId="{9C3CAFED-0475-4C62-AA77-3279AF3AE0C9}" destId="{B5077370-21E7-4C66-A371-0A2C22C4F71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61212-85C4-4E25-95F0-D0ABB60D7E0F}">
      <dsp:nvSpPr>
        <dsp:cNvPr id="0" name=""/>
        <dsp:cNvSpPr/>
      </dsp:nvSpPr>
      <dsp:spPr>
        <a:xfrm>
          <a:off x="4991241" y="828831"/>
          <a:ext cx="1134713" cy="11348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79A9520-DE6C-4FCE-998C-C15CD2E26722}">
      <dsp:nvSpPr>
        <dsp:cNvPr id="0" name=""/>
        <dsp:cNvSpPr/>
      </dsp:nvSpPr>
      <dsp:spPr>
        <a:xfrm>
          <a:off x="5028683" y="866667"/>
          <a:ext cx="1059226" cy="105922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All</a:t>
          </a:r>
          <a:r>
            <a:rPr lang="en-US" sz="1000" kern="1200" baseline="0" dirty="0" smtClean="0"/>
            <a:t> construction complete; WWTP start-up</a:t>
          </a:r>
          <a:endParaRPr lang="en-US" sz="1000" kern="1200" dirty="0"/>
        </a:p>
      </dsp:txBody>
      <dsp:txXfrm>
        <a:off x="5180260" y="1018014"/>
        <a:ext cx="756676" cy="756532"/>
      </dsp:txXfrm>
    </dsp:sp>
    <dsp:sp modelId="{31FAD515-A2CB-450A-84E0-359436B23BFD}">
      <dsp:nvSpPr>
        <dsp:cNvPr id="0" name=""/>
        <dsp:cNvSpPr/>
      </dsp:nvSpPr>
      <dsp:spPr>
        <a:xfrm rot="2700000">
          <a:off x="3817945" y="828890"/>
          <a:ext cx="1134581" cy="1134581"/>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A0AF5F7-BC75-4202-A714-8DF75BF68A21}">
      <dsp:nvSpPr>
        <dsp:cNvPr id="0" name=""/>
        <dsp:cNvSpPr/>
      </dsp:nvSpPr>
      <dsp:spPr>
        <a:xfrm>
          <a:off x="3856528" y="866667"/>
          <a:ext cx="1059226" cy="105922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Circulate</a:t>
          </a:r>
          <a:r>
            <a:rPr lang="en-US" sz="1000" kern="1200" baseline="0" dirty="0" smtClean="0"/>
            <a:t> bid packages for force mains and pump stations</a:t>
          </a:r>
          <a:endParaRPr lang="en-US" sz="1000" kern="1200" dirty="0"/>
        </a:p>
      </dsp:txBody>
      <dsp:txXfrm>
        <a:off x="4007501" y="1018014"/>
        <a:ext cx="756676" cy="756532"/>
      </dsp:txXfrm>
    </dsp:sp>
    <dsp:sp modelId="{8A359583-4330-4D09-B8BA-CE92162CF0B5}">
      <dsp:nvSpPr>
        <dsp:cNvPr id="0" name=""/>
        <dsp:cNvSpPr/>
      </dsp:nvSpPr>
      <dsp:spPr>
        <a:xfrm rot="2700000">
          <a:off x="2645791" y="828890"/>
          <a:ext cx="1134581" cy="1134581"/>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7E7589E-BD6F-4138-9FD8-9FC69AE718E9}">
      <dsp:nvSpPr>
        <dsp:cNvPr id="0" name=""/>
        <dsp:cNvSpPr/>
      </dsp:nvSpPr>
      <dsp:spPr>
        <a:xfrm>
          <a:off x="2683770" y="866667"/>
          <a:ext cx="1059226" cy="105922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Start access road construction and site preparations</a:t>
          </a:r>
          <a:endParaRPr lang="en-US" sz="1000" kern="1200"/>
        </a:p>
      </dsp:txBody>
      <dsp:txXfrm>
        <a:off x="2834743" y="1018014"/>
        <a:ext cx="756676" cy="756532"/>
      </dsp:txXfrm>
    </dsp:sp>
    <dsp:sp modelId="{24A81345-BECC-46E5-A3B8-67BB24AFBD19}">
      <dsp:nvSpPr>
        <dsp:cNvPr id="0" name=""/>
        <dsp:cNvSpPr/>
      </dsp:nvSpPr>
      <dsp:spPr>
        <a:xfrm rot="2700000">
          <a:off x="1473032" y="828890"/>
          <a:ext cx="1134581" cy="1134581"/>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44BE0CD-3347-4625-B51C-886CB9953E67}">
      <dsp:nvSpPr>
        <dsp:cNvPr id="0" name=""/>
        <dsp:cNvSpPr/>
      </dsp:nvSpPr>
      <dsp:spPr>
        <a:xfrm>
          <a:off x="1511012" y="866667"/>
          <a:ext cx="1059226" cy="105922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Circulate bid packages for WWTP</a:t>
          </a:r>
          <a:endParaRPr lang="en-US" sz="1000" kern="1200"/>
        </a:p>
      </dsp:txBody>
      <dsp:txXfrm>
        <a:off x="1662589" y="1018014"/>
        <a:ext cx="756676" cy="756532"/>
      </dsp:txXfrm>
    </dsp:sp>
    <dsp:sp modelId="{95422BB1-192A-46C5-8F6C-BC18C259BA03}">
      <dsp:nvSpPr>
        <dsp:cNvPr id="0" name=""/>
        <dsp:cNvSpPr/>
      </dsp:nvSpPr>
      <dsp:spPr>
        <a:xfrm rot="2700000">
          <a:off x="300274" y="828890"/>
          <a:ext cx="1134581" cy="1134581"/>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A117F1D-94E7-4B2D-B594-BC1D9F5B03FA}">
      <dsp:nvSpPr>
        <dsp:cNvPr id="0" name=""/>
        <dsp:cNvSpPr/>
      </dsp:nvSpPr>
      <dsp:spPr>
        <a:xfrm>
          <a:off x="338254" y="866667"/>
          <a:ext cx="1059226" cy="105922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Complete final design and</a:t>
          </a:r>
          <a:r>
            <a:rPr lang="en-US" sz="1000" kern="1200" baseline="0" dirty="0" smtClean="0"/>
            <a:t> bid package review</a:t>
          </a:r>
          <a:endParaRPr lang="en-US" sz="1000" kern="1200"/>
        </a:p>
      </dsp:txBody>
      <dsp:txXfrm>
        <a:off x="489831" y="1018014"/>
        <a:ext cx="756676" cy="756532"/>
      </dsp:txXfrm>
    </dsp:sp>
    <dsp:sp modelId="{92D2A292-AA96-41F7-A937-00395FF3C27C}">
      <dsp:nvSpPr>
        <dsp:cNvPr id="0" name=""/>
        <dsp:cNvSpPr/>
      </dsp:nvSpPr>
      <dsp:spPr>
        <a:xfrm>
          <a:off x="338254" y="1984639"/>
          <a:ext cx="1059226" cy="622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355600">
            <a:lnSpc>
              <a:spcPct val="90000"/>
            </a:lnSpc>
            <a:spcBef>
              <a:spcPct val="0"/>
            </a:spcBef>
            <a:spcAft>
              <a:spcPct val="15000"/>
            </a:spcAft>
            <a:buChar char="••"/>
          </a:pPr>
          <a:endParaRPr lang="en-US" sz="800" kern="1200"/>
        </a:p>
      </dsp:txBody>
      <dsp:txXfrm>
        <a:off x="338254" y="1984639"/>
        <a:ext cx="1059226" cy="6221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44170-B0CB-4623-BB32-89F047B3BA5C}">
      <dsp:nvSpPr>
        <dsp:cNvPr id="0" name=""/>
        <dsp:cNvSpPr/>
      </dsp:nvSpPr>
      <dsp:spPr>
        <a:xfrm>
          <a:off x="744" y="145603"/>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Tw Cen MT Condensed" panose="020B0606020104020203" pitchFamily="34" charset="0"/>
            </a:rPr>
            <a:t>They anchor capital in communities by developing residential and commercial property, ranging from affordable housing to shopping centers and even businesses.</a:t>
          </a:r>
          <a:endParaRPr lang="en-US" sz="1800" kern="1200" dirty="0"/>
        </a:p>
      </dsp:txBody>
      <dsp:txXfrm>
        <a:off x="744" y="145603"/>
        <a:ext cx="2902148" cy="1741289"/>
      </dsp:txXfrm>
    </dsp:sp>
    <dsp:sp modelId="{97C402EF-A83D-4D17-9976-221DD8033036}">
      <dsp:nvSpPr>
        <dsp:cNvPr id="0" name=""/>
        <dsp:cNvSpPr/>
      </dsp:nvSpPr>
      <dsp:spPr>
        <a:xfrm>
          <a:off x="3193107" y="145603"/>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Tw Cen MT Condensed" panose="020B0606020104020203" pitchFamily="34" charset="0"/>
            </a:rPr>
            <a:t>At least one-third of a CDC’s board is typically composed of community residents, allowing for the possibility of direct, grass-roots participation in decision-making.</a:t>
          </a:r>
          <a:endParaRPr lang="en-US" sz="1800" kern="1200" dirty="0"/>
        </a:p>
      </dsp:txBody>
      <dsp:txXfrm>
        <a:off x="3193107" y="145603"/>
        <a:ext cx="2902148" cy="1741289"/>
      </dsp:txXfrm>
    </dsp:sp>
    <dsp:sp modelId="{B5077370-21E7-4C66-A371-0A2C22C4F71E}">
      <dsp:nvSpPr>
        <dsp:cNvPr id="0" name=""/>
        <dsp:cNvSpPr/>
      </dsp:nvSpPr>
      <dsp:spPr>
        <a:xfrm>
          <a:off x="1596925" y="2177107"/>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smtClean="0">
              <a:latin typeface="Tw Cen MT Condensed" panose="020B0606020104020203" pitchFamily="34" charset="0"/>
            </a:rPr>
            <a:t>CDCs’ work to enhance community conditions oftentimes involves neighborhood organizing, a process critical for empowering residents and gaining political power.</a:t>
          </a:r>
          <a:endParaRPr lang="en-US" sz="1800" kern="1200" dirty="0"/>
        </a:p>
      </dsp:txBody>
      <dsp:txXfrm>
        <a:off x="1596925" y="2177107"/>
        <a:ext cx="2902148" cy="174128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13" tIns="46657" rIns="93313" bIns="46657" rtlCol="0"/>
          <a:lstStyle>
            <a:lvl1pPr algn="l">
              <a:defRPr sz="1200"/>
            </a:lvl1pPr>
          </a:lstStyle>
          <a:p>
            <a:endParaRPr lang="en-US"/>
          </a:p>
        </p:txBody>
      </p:sp>
      <p:sp>
        <p:nvSpPr>
          <p:cNvPr id="3" name="Date Placeholder 2"/>
          <p:cNvSpPr>
            <a:spLocks noGrp="1"/>
          </p:cNvSpPr>
          <p:nvPr>
            <p:ph type="dt" sz="quarter" idx="1"/>
          </p:nvPr>
        </p:nvSpPr>
        <p:spPr>
          <a:xfrm>
            <a:off x="3978133" y="0"/>
            <a:ext cx="3043343" cy="467072"/>
          </a:xfrm>
          <a:prstGeom prst="rect">
            <a:avLst/>
          </a:prstGeom>
        </p:spPr>
        <p:txBody>
          <a:bodyPr vert="horz" lIns="93313" tIns="46657" rIns="93313" bIns="46657" rtlCol="0"/>
          <a:lstStyle>
            <a:lvl1pPr algn="r">
              <a:defRPr sz="1200"/>
            </a:lvl1pPr>
          </a:lstStyle>
          <a:p>
            <a:fld id="{EBAA5959-13AE-47EF-A965-1CCC252EFB13}" type="datetimeFigureOut">
              <a:rPr lang="en-US" smtClean="0"/>
              <a:t>1/9/2017</a:t>
            </a:fld>
            <a:endParaRPr lang="en-US"/>
          </a:p>
        </p:txBody>
      </p:sp>
      <p:sp>
        <p:nvSpPr>
          <p:cNvPr id="4" name="Footer Placeholder 3"/>
          <p:cNvSpPr>
            <a:spLocks noGrp="1"/>
          </p:cNvSpPr>
          <p:nvPr>
            <p:ph type="ftr" sz="quarter" idx="2"/>
          </p:nvPr>
        </p:nvSpPr>
        <p:spPr>
          <a:xfrm>
            <a:off x="0" y="8842031"/>
            <a:ext cx="3043343" cy="467071"/>
          </a:xfrm>
          <a:prstGeom prst="rect">
            <a:avLst/>
          </a:prstGeom>
        </p:spPr>
        <p:txBody>
          <a:bodyPr vert="horz" lIns="93313" tIns="46657" rIns="93313" bIns="46657"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13" tIns="46657" rIns="93313" bIns="46657" rtlCol="0" anchor="b"/>
          <a:lstStyle>
            <a:lvl1pPr algn="r">
              <a:defRPr sz="1200"/>
            </a:lvl1pPr>
          </a:lstStyle>
          <a:p>
            <a:fld id="{CC648DEA-55EF-4129-81F2-40E85251E3D8}" type="slidenum">
              <a:rPr lang="en-US" smtClean="0"/>
              <a:t>‹#›</a:t>
            </a:fld>
            <a:endParaRPr lang="en-US"/>
          </a:p>
        </p:txBody>
      </p:sp>
    </p:spTree>
    <p:extLst>
      <p:ext uri="{BB962C8B-B14F-4D97-AF65-F5344CB8AC3E}">
        <p14:creationId xmlns:p14="http://schemas.microsoft.com/office/powerpoint/2010/main" val="277542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3" tIns="46657" rIns="93313" bIns="46657"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13" tIns="46657" rIns="93313" bIns="46657" rtlCol="0"/>
          <a:lstStyle>
            <a:lvl1pPr algn="r">
              <a:defRPr sz="1200"/>
            </a:lvl1pPr>
          </a:lstStyle>
          <a:p>
            <a:fld id="{3591D277-F710-4B4B-AE81-2FFC1A04E64B}" type="datetimeFigureOut">
              <a:rPr lang="en-US" smtClean="0"/>
              <a:t>1/9/2017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3" tIns="46657" rIns="93313" bIns="46657"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13" tIns="46657" rIns="93313" bIns="4665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13" tIns="46657" rIns="93313"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29"/>
            <a:ext cx="3043343" cy="465455"/>
          </a:xfrm>
          <a:prstGeom prst="rect">
            <a:avLst/>
          </a:prstGeom>
        </p:spPr>
        <p:txBody>
          <a:bodyPr vert="horz" lIns="93313" tIns="46657" rIns="93313" bIns="46657" rtlCol="0" anchor="b"/>
          <a:lstStyle>
            <a:lvl1pPr algn="r">
              <a:defRPr sz="1200"/>
            </a:lvl1pPr>
          </a:lstStyle>
          <a:p>
            <a:fld id="{2F14C9CE-EE4F-4CB9-808F-51C12BDF9034}" type="slidenum">
              <a:rPr lang="en-US" smtClean="0"/>
              <a:t>‹#›</a:t>
            </a:fld>
            <a:endParaRPr lang="en-US"/>
          </a:p>
        </p:txBody>
      </p:sp>
    </p:spTree>
    <p:extLst>
      <p:ext uri="{BB962C8B-B14F-4D97-AF65-F5344CB8AC3E}">
        <p14:creationId xmlns:p14="http://schemas.microsoft.com/office/powerpoint/2010/main" val="393913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14C9CE-EE4F-4CB9-808F-51C12BDF9034}" type="slidenum">
              <a:rPr lang="en-US" smtClean="0"/>
              <a:t>9</a:t>
            </a:fld>
            <a:endParaRPr lang="en-US"/>
          </a:p>
        </p:txBody>
      </p:sp>
    </p:spTree>
    <p:extLst>
      <p:ext uri="{BB962C8B-B14F-4D97-AF65-F5344CB8AC3E}">
        <p14:creationId xmlns:p14="http://schemas.microsoft.com/office/powerpoint/2010/main" val="192982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14C9CE-EE4F-4CB9-808F-51C12BDF9034}" type="slidenum">
              <a:rPr lang="en-US" smtClean="0"/>
              <a:t>22</a:t>
            </a:fld>
            <a:endParaRPr lang="en-US"/>
          </a:p>
        </p:txBody>
      </p:sp>
    </p:spTree>
    <p:extLst>
      <p:ext uri="{BB962C8B-B14F-4D97-AF65-F5344CB8AC3E}">
        <p14:creationId xmlns:p14="http://schemas.microsoft.com/office/powerpoint/2010/main" val="51063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14C9CE-EE4F-4CB9-808F-51C12BDF9034}" type="slidenum">
              <a:rPr lang="en-US" smtClean="0"/>
              <a:t>29</a:t>
            </a:fld>
            <a:endParaRPr lang="en-US"/>
          </a:p>
        </p:txBody>
      </p:sp>
    </p:spTree>
    <p:extLst>
      <p:ext uri="{BB962C8B-B14F-4D97-AF65-F5344CB8AC3E}">
        <p14:creationId xmlns:p14="http://schemas.microsoft.com/office/powerpoint/2010/main" val="328087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97504D-A874-4173-9A35-B5A8D81CFC1C}"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2308198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97504D-A874-4173-9A35-B5A8D81CFC1C}"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13154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97504D-A874-4173-9A35-B5A8D81CFC1C}"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229780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97504D-A874-4173-9A35-B5A8D81CFC1C}"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286885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97504D-A874-4173-9A35-B5A8D81CFC1C}"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264345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97504D-A874-4173-9A35-B5A8D81CFC1C}"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406704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97504D-A874-4173-9A35-B5A8D81CFC1C}" type="datetimeFigureOut">
              <a:rPr lang="en-US" smtClean="0"/>
              <a:t>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2091061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97504D-A874-4173-9A35-B5A8D81CFC1C}"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558102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97504D-A874-4173-9A35-B5A8D81CFC1C}" type="datetimeFigureOut">
              <a:rPr lang="en-US" smtClean="0"/>
              <a:t>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396610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97504D-A874-4173-9A35-B5A8D81CFC1C}"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1076351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97504D-A874-4173-9A35-B5A8D81CFC1C}"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564BA-FFF2-4A6A-B9DF-18EC9E469BBB}" type="slidenum">
              <a:rPr lang="en-US" smtClean="0"/>
              <a:t>‹#›</a:t>
            </a:fld>
            <a:endParaRPr lang="en-US"/>
          </a:p>
        </p:txBody>
      </p:sp>
    </p:spTree>
    <p:extLst>
      <p:ext uri="{BB962C8B-B14F-4D97-AF65-F5344CB8AC3E}">
        <p14:creationId xmlns:p14="http://schemas.microsoft.com/office/powerpoint/2010/main" val="148776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97504D-A874-4173-9A35-B5A8D81CFC1C}" type="datetimeFigureOut">
              <a:rPr lang="en-US" smtClean="0"/>
              <a:t>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564BA-FFF2-4A6A-B9DF-18EC9E469BBB}" type="slidenum">
              <a:rPr lang="en-US" smtClean="0"/>
              <a:t>‹#›</a:t>
            </a:fld>
            <a:endParaRPr lang="en-US"/>
          </a:p>
        </p:txBody>
      </p:sp>
    </p:spTree>
    <p:extLst>
      <p:ext uri="{BB962C8B-B14F-4D97-AF65-F5344CB8AC3E}">
        <p14:creationId xmlns:p14="http://schemas.microsoft.com/office/powerpoint/2010/main" val="3876939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em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1" y="381000"/>
            <a:ext cx="86868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145EAC"/>
                </a:solidFill>
              </a:rPr>
              <a:t>Schuyler County Partnership for Economic Development</a:t>
            </a:r>
            <a:endParaRPr lang="en-US" sz="4800" b="1" dirty="0">
              <a:solidFill>
                <a:srgbClr val="145EAC"/>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500" y="1947006"/>
            <a:ext cx="5034997" cy="2380401"/>
          </a:xfrm>
          <a:prstGeom prst="rect">
            <a:avLst/>
          </a:prstGeom>
        </p:spPr>
      </p:pic>
      <p:sp>
        <p:nvSpPr>
          <p:cNvPr id="6" name="Title 1"/>
          <p:cNvSpPr txBox="1">
            <a:spLocks/>
          </p:cNvSpPr>
          <p:nvPr/>
        </p:nvSpPr>
        <p:spPr>
          <a:xfrm>
            <a:off x="36489" y="3886200"/>
            <a:ext cx="9220199"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solidFill>
                <a:srgbClr val="145EAC"/>
              </a:solidFill>
            </a:endParaRPr>
          </a:p>
        </p:txBody>
      </p:sp>
      <p:pic>
        <p:nvPicPr>
          <p:cNvPr id="7" name="Picture 6"/>
          <p:cNvPicPr>
            <a:picLocks noChangeAspect="1"/>
          </p:cNvPicPr>
          <p:nvPr/>
        </p:nvPicPr>
        <p:blipFill>
          <a:blip r:embed="rId3"/>
          <a:stretch>
            <a:fillRect/>
          </a:stretch>
        </p:blipFill>
        <p:spPr>
          <a:xfrm>
            <a:off x="-1" y="-107019"/>
            <a:ext cx="9144001" cy="1932599"/>
          </a:xfrm>
          <a:prstGeom prst="rect">
            <a:avLst/>
          </a:prstGeom>
        </p:spPr>
      </p:pic>
      <p:pic>
        <p:nvPicPr>
          <p:cNvPr id="8" name="Picture 7"/>
          <p:cNvPicPr>
            <a:picLocks noChangeAspect="1"/>
          </p:cNvPicPr>
          <p:nvPr/>
        </p:nvPicPr>
        <p:blipFill>
          <a:blip r:embed="rId3"/>
          <a:stretch>
            <a:fillRect/>
          </a:stretch>
        </p:blipFill>
        <p:spPr>
          <a:xfrm>
            <a:off x="-1" y="4965265"/>
            <a:ext cx="9144002" cy="1932599"/>
          </a:xfrm>
          <a:prstGeom prst="rect">
            <a:avLst/>
          </a:prstGeom>
        </p:spPr>
      </p:pic>
      <p:sp>
        <p:nvSpPr>
          <p:cNvPr id="9" name="Rectangle 8"/>
          <p:cNvSpPr/>
          <p:nvPr/>
        </p:nvSpPr>
        <p:spPr>
          <a:xfrm>
            <a:off x="2943623" y="4184003"/>
            <a:ext cx="3486313" cy="523220"/>
          </a:xfrm>
          <a:prstGeom prst="rect">
            <a:avLst/>
          </a:prstGeom>
        </p:spPr>
        <p:txBody>
          <a:bodyPr wrap="square">
            <a:spAutoFit/>
          </a:bodyPr>
          <a:lstStyle/>
          <a:p>
            <a:r>
              <a:rPr lang="en-US" sz="2800" b="1" dirty="0" smtClean="0">
                <a:latin typeface="AR BERKLEY" panose="02000000000000000000" pitchFamily="2" charset="0"/>
              </a:rPr>
              <a:t>2016 Annual </a:t>
            </a:r>
            <a:r>
              <a:rPr lang="en-US" sz="2800" b="1" dirty="0">
                <a:latin typeface="AR BERKLEY" panose="02000000000000000000" pitchFamily="2" charset="0"/>
              </a:rPr>
              <a:t>Meeting </a:t>
            </a:r>
          </a:p>
        </p:txBody>
      </p:sp>
    </p:spTree>
    <p:extLst>
      <p:ext uri="{BB962C8B-B14F-4D97-AF65-F5344CB8AC3E}">
        <p14:creationId xmlns:p14="http://schemas.microsoft.com/office/powerpoint/2010/main" val="4282763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Alternate Process 7"/>
          <p:cNvSpPr/>
          <p:nvPr/>
        </p:nvSpPr>
        <p:spPr>
          <a:xfrm>
            <a:off x="1693808" y="4550676"/>
            <a:ext cx="2649592" cy="1219200"/>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60038" y="152400"/>
            <a:ext cx="8686800" cy="6477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smtClean="0">
              <a:solidFill>
                <a:srgbClr val="595A5C"/>
              </a:solidFill>
            </a:endParaRPr>
          </a:p>
          <a:p>
            <a:endParaRPr lang="en-US" sz="4000" b="1" dirty="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sp>
        <p:nvSpPr>
          <p:cNvPr id="5" name="Rectangle 4"/>
          <p:cNvSpPr/>
          <p:nvPr/>
        </p:nvSpPr>
        <p:spPr>
          <a:xfrm>
            <a:off x="2697019" y="6404123"/>
            <a:ext cx="4572000" cy="584775"/>
          </a:xfrm>
          <a:prstGeom prst="rect">
            <a:avLst/>
          </a:prstGeom>
        </p:spPr>
        <p:txBody>
          <a:bodyPr>
            <a:spAutoFit/>
          </a:bodyPr>
          <a:lstStyle/>
          <a:p>
            <a:pPr algn="ctr"/>
            <a:r>
              <a:rPr lang="en-US" sz="3200" b="1" dirty="0" smtClean="0">
                <a:latin typeface="Tw Cen MT Condensed" panose="020B0606020104020203" pitchFamily="34" charset="0"/>
              </a:rPr>
              <a:t>Michael Whiteman</a:t>
            </a:r>
            <a:endParaRPr lang="en-US" sz="3200" b="1" dirty="0">
              <a:latin typeface="Tw Cen MT Condensed" panose="020B0606020104020203" pitchFamily="34" charset="0"/>
            </a:endParaRPr>
          </a:p>
        </p:txBody>
      </p:sp>
      <p:sp>
        <p:nvSpPr>
          <p:cNvPr id="6" name="Rectangle 5"/>
          <p:cNvSpPr/>
          <p:nvPr/>
        </p:nvSpPr>
        <p:spPr>
          <a:xfrm>
            <a:off x="3598808" y="490833"/>
            <a:ext cx="2082621" cy="461665"/>
          </a:xfrm>
          <a:prstGeom prst="rect">
            <a:avLst/>
          </a:prstGeom>
        </p:spPr>
        <p:txBody>
          <a:bodyPr wrap="none">
            <a:spAutoFit/>
          </a:bodyPr>
          <a:lstStyle/>
          <a:p>
            <a:r>
              <a:rPr lang="en-US" sz="2400" b="1" dirty="0">
                <a:solidFill>
                  <a:srgbClr val="145EAC"/>
                </a:solidFill>
              </a:rPr>
              <a:t>Middle </a:t>
            </a:r>
            <a:r>
              <a:rPr lang="en-US" sz="2400" b="1" dirty="0" smtClean="0">
                <a:solidFill>
                  <a:srgbClr val="145EAC"/>
                </a:solidFill>
              </a:rPr>
              <a:t>Marina</a:t>
            </a:r>
            <a:endParaRPr lang="en-US" sz="2400" b="1" dirty="0">
              <a:solidFill>
                <a:srgbClr val="145EAC"/>
              </a:solidFill>
            </a:endParaRPr>
          </a:p>
        </p:txBody>
      </p:sp>
      <p:pic>
        <p:nvPicPr>
          <p:cNvPr id="9" name="Picture 8"/>
          <p:cNvPicPr>
            <a:picLocks noChangeAspect="1"/>
          </p:cNvPicPr>
          <p:nvPr/>
        </p:nvPicPr>
        <p:blipFill>
          <a:blip r:embed="rId3"/>
          <a:stretch>
            <a:fillRect/>
          </a:stretch>
        </p:blipFill>
        <p:spPr>
          <a:xfrm>
            <a:off x="1377806" y="1371600"/>
            <a:ext cx="7210425" cy="2505075"/>
          </a:xfrm>
          <a:prstGeom prst="rect">
            <a:avLst/>
          </a:prstGeom>
        </p:spPr>
      </p:pic>
      <p:sp>
        <p:nvSpPr>
          <p:cNvPr id="10" name="TextBox 9"/>
          <p:cNvSpPr txBox="1"/>
          <p:nvPr/>
        </p:nvSpPr>
        <p:spPr>
          <a:xfrm>
            <a:off x="1693808" y="4814669"/>
            <a:ext cx="3810000" cy="646331"/>
          </a:xfrm>
          <a:prstGeom prst="rect">
            <a:avLst/>
          </a:prstGeom>
          <a:noFill/>
        </p:spPr>
        <p:txBody>
          <a:bodyPr wrap="square" rtlCol="0">
            <a:spAutoFit/>
          </a:bodyPr>
          <a:lstStyle/>
          <a:p>
            <a:pPr marL="285750" indent="-285750">
              <a:buFontTx/>
              <a:buChar char="-"/>
            </a:pPr>
            <a:r>
              <a:rPr lang="en-US" b="1" dirty="0" smtClean="0">
                <a:latin typeface="Tw Cen MT Condensed" panose="020B0606020104020203" pitchFamily="34" charset="0"/>
              </a:rPr>
              <a:t>Not Extending of Contract</a:t>
            </a:r>
          </a:p>
          <a:p>
            <a:pPr marL="285750" indent="-285750">
              <a:buFontTx/>
              <a:buChar char="-"/>
            </a:pPr>
            <a:r>
              <a:rPr lang="en-US" b="1" dirty="0" smtClean="0">
                <a:latin typeface="Tw Cen MT Condensed" panose="020B0606020104020203" pitchFamily="34" charset="0"/>
              </a:rPr>
              <a:t>Hunt Engineering  </a:t>
            </a:r>
            <a:endParaRPr lang="en-US" b="1" dirty="0">
              <a:latin typeface="Tw Cen MT Condensed" panose="020B0606020104020203" pitchFamily="34" charset="0"/>
            </a:endParaRPr>
          </a:p>
        </p:txBody>
      </p:sp>
      <p:graphicFrame>
        <p:nvGraphicFramePr>
          <p:cNvPr id="4" name="Diagram 3"/>
          <p:cNvGraphicFramePr/>
          <p:nvPr>
            <p:extLst>
              <p:ext uri="{D42A27DB-BD31-4B8C-83A1-F6EECF244321}">
                <p14:modId xmlns:p14="http://schemas.microsoft.com/office/powerpoint/2010/main" val="2353307468"/>
              </p:ext>
            </p:extLst>
          </p:nvPr>
        </p:nvGraphicFramePr>
        <p:xfrm>
          <a:off x="1693808" y="750669"/>
          <a:ext cx="6172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2" name="Straight Arrow Connector 11"/>
          <p:cNvCxnSpPr/>
          <p:nvPr/>
        </p:nvCxnSpPr>
        <p:spPr>
          <a:xfrm>
            <a:off x="2514600" y="3851275"/>
            <a:ext cx="0" cy="7207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77635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latin typeface="Tw Cen MT Condensed" panose="020B0606020104020203" pitchFamily="34" charset="0"/>
            </a:endParaRPr>
          </a:p>
          <a:p>
            <a:endParaRPr lang="en-US" sz="4000" b="1" dirty="0" smtClean="0">
              <a:solidFill>
                <a:srgbClr val="595A5C"/>
              </a:solidFill>
            </a:endParaRPr>
          </a:p>
          <a:p>
            <a:r>
              <a:rPr lang="en-US" sz="4000" b="1" dirty="0" smtClean="0">
                <a:solidFill>
                  <a:srgbClr val="595A5C"/>
                </a:solidFill>
              </a:rPr>
              <a:t>?</a:t>
            </a:r>
            <a:endParaRPr lang="en-US" sz="4000" b="1" dirty="0">
              <a:solidFill>
                <a:srgbClr val="595A5C"/>
              </a:solidFill>
            </a:endParaRPr>
          </a:p>
          <a:p>
            <a:endParaRPr lang="en-US" sz="4000" b="1" dirty="0" smtClean="0">
              <a:solidFill>
                <a:srgbClr val="595A5C"/>
              </a:solidFill>
            </a:endParaRPr>
          </a:p>
          <a:p>
            <a:endParaRPr lang="en-US" sz="4000" b="1" dirty="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5523"/>
          <a:stretch/>
        </p:blipFill>
        <p:spPr>
          <a:xfrm>
            <a:off x="2133600" y="674132"/>
            <a:ext cx="5316821" cy="5812513"/>
          </a:xfrm>
          <a:prstGeom prst="rect">
            <a:avLst/>
          </a:prstGeom>
        </p:spPr>
      </p:pic>
      <p:sp>
        <p:nvSpPr>
          <p:cNvPr id="5" name="Rectangle 4"/>
          <p:cNvSpPr/>
          <p:nvPr/>
        </p:nvSpPr>
        <p:spPr>
          <a:xfrm>
            <a:off x="3326054" y="228600"/>
            <a:ext cx="3540841" cy="369332"/>
          </a:xfrm>
          <a:prstGeom prst="rect">
            <a:avLst/>
          </a:prstGeom>
        </p:spPr>
        <p:txBody>
          <a:bodyPr wrap="none">
            <a:spAutoFit/>
          </a:bodyPr>
          <a:lstStyle/>
          <a:p>
            <a:r>
              <a:rPr lang="en-US" b="1" dirty="0" smtClean="0">
                <a:solidFill>
                  <a:srgbClr val="145EAC"/>
                </a:solidFill>
              </a:rPr>
              <a:t>Downtown Revitalization Initiative </a:t>
            </a:r>
            <a:endParaRPr lang="en-US" b="1" dirty="0">
              <a:solidFill>
                <a:srgbClr val="145EAC"/>
              </a:solidFill>
            </a:endParaRPr>
          </a:p>
        </p:txBody>
      </p:sp>
      <p:sp>
        <p:nvSpPr>
          <p:cNvPr id="7" name="Rectangle 6"/>
          <p:cNvSpPr/>
          <p:nvPr/>
        </p:nvSpPr>
        <p:spPr>
          <a:xfrm>
            <a:off x="3335541" y="6346281"/>
            <a:ext cx="2472920" cy="584775"/>
          </a:xfrm>
          <a:prstGeom prst="rect">
            <a:avLst/>
          </a:prstGeom>
        </p:spPr>
        <p:txBody>
          <a:bodyPr wrap="none">
            <a:spAutoFit/>
          </a:bodyPr>
          <a:lstStyle/>
          <a:p>
            <a:pPr algn="ctr"/>
            <a:r>
              <a:rPr lang="en-US" sz="3200" b="1" dirty="0" smtClean="0">
                <a:latin typeface="Tw Cen MT Condensed" panose="020B0606020104020203" pitchFamily="34" charset="0"/>
              </a:rPr>
              <a:t>Kristin VanHorn</a:t>
            </a:r>
            <a:endParaRPr lang="en-US" sz="3200" b="1" dirty="0">
              <a:latin typeface="Tw Cen MT Condensed" panose="020B0606020104020203" pitchFamily="34" charset="0"/>
            </a:endParaRPr>
          </a:p>
        </p:txBody>
      </p:sp>
    </p:spTree>
    <p:extLst>
      <p:ext uri="{BB962C8B-B14F-4D97-AF65-F5344CB8AC3E}">
        <p14:creationId xmlns:p14="http://schemas.microsoft.com/office/powerpoint/2010/main" val="2378545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latin typeface="Tw Cen MT Condensed" panose="020B0606020104020203" pitchFamily="34" charset="0"/>
            </a:endParaRPr>
          </a:p>
          <a:p>
            <a:endParaRPr lang="en-US" sz="4000" b="1" dirty="0" smtClean="0">
              <a:solidFill>
                <a:srgbClr val="595A5C"/>
              </a:solidFill>
            </a:endParaRPr>
          </a:p>
          <a:p>
            <a:endParaRPr lang="en-US" sz="4000" b="1" dirty="0" smtClean="0">
              <a:solidFill>
                <a:srgbClr val="595A5C"/>
              </a:solidFill>
            </a:endParaRPr>
          </a:p>
          <a:p>
            <a:endParaRPr lang="en-US" sz="4000" b="1" dirty="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sp>
        <p:nvSpPr>
          <p:cNvPr id="5" name="Rectangle 4"/>
          <p:cNvSpPr/>
          <p:nvPr/>
        </p:nvSpPr>
        <p:spPr>
          <a:xfrm>
            <a:off x="2731436" y="238059"/>
            <a:ext cx="4671728" cy="461665"/>
          </a:xfrm>
          <a:prstGeom prst="rect">
            <a:avLst/>
          </a:prstGeom>
        </p:spPr>
        <p:txBody>
          <a:bodyPr wrap="none">
            <a:spAutoFit/>
          </a:bodyPr>
          <a:lstStyle/>
          <a:p>
            <a:r>
              <a:rPr lang="en-US" sz="2400" b="1" dirty="0" smtClean="0">
                <a:solidFill>
                  <a:srgbClr val="145EAC"/>
                </a:solidFill>
              </a:rPr>
              <a:t>Downtown Revitalization Initiative </a:t>
            </a:r>
            <a:endParaRPr lang="en-US" sz="2400" b="1" dirty="0">
              <a:solidFill>
                <a:srgbClr val="145EAC"/>
              </a:solidFill>
            </a:endParaRPr>
          </a:p>
        </p:txBody>
      </p:sp>
      <p:sp>
        <p:nvSpPr>
          <p:cNvPr id="7" name="Rectangle 6"/>
          <p:cNvSpPr/>
          <p:nvPr/>
        </p:nvSpPr>
        <p:spPr>
          <a:xfrm>
            <a:off x="1219200" y="2337004"/>
            <a:ext cx="3962400" cy="4524315"/>
          </a:xfrm>
          <a:prstGeom prst="rect">
            <a:avLst/>
          </a:prstGeom>
        </p:spPr>
        <p:txBody>
          <a:bodyPr wrap="square">
            <a:spAutoFit/>
          </a:bodyPr>
          <a:lstStyle/>
          <a:p>
            <a:r>
              <a:rPr lang="en-US" b="1" dirty="0">
                <a:latin typeface="Tw Cen MT Condensed" panose="020B0606020104020203" pitchFamily="34" charset="0"/>
              </a:rPr>
              <a:t>The Conceptual </a:t>
            </a:r>
            <a:r>
              <a:rPr lang="en-US" b="1" dirty="0" smtClean="0">
                <a:latin typeface="Tw Cen MT Condensed" panose="020B0606020104020203" pitchFamily="34" charset="0"/>
              </a:rPr>
              <a:t>Plan: </a:t>
            </a:r>
          </a:p>
          <a:p>
            <a:r>
              <a:rPr lang="en-US" dirty="0" smtClean="0">
                <a:latin typeface="Tw Cen MT Condensed" panose="020B0606020104020203" pitchFamily="34" charset="0"/>
              </a:rPr>
              <a:t>- </a:t>
            </a:r>
            <a:r>
              <a:rPr lang="en-US" dirty="0">
                <a:latin typeface="Tw Cen MT Condensed" panose="020B0606020104020203" pitchFamily="34" charset="0"/>
              </a:rPr>
              <a:t>Maintaining municipal and economic anchors downtown</a:t>
            </a:r>
          </a:p>
          <a:p>
            <a:r>
              <a:rPr lang="en-US" dirty="0">
                <a:latin typeface="Tw Cen MT Condensed" panose="020B0606020104020203" pitchFamily="34" charset="0"/>
              </a:rPr>
              <a:t> - Maintaining architectural integrity</a:t>
            </a:r>
          </a:p>
          <a:p>
            <a:r>
              <a:rPr lang="en-US" dirty="0">
                <a:latin typeface="Tw Cen MT Condensed" panose="020B0606020104020203" pitchFamily="34" charset="0"/>
              </a:rPr>
              <a:t> - Encouraging mixed use</a:t>
            </a:r>
          </a:p>
          <a:p>
            <a:r>
              <a:rPr lang="en-US" dirty="0">
                <a:latin typeface="Tw Cen MT Condensed" panose="020B0606020104020203" pitchFamily="34" charset="0"/>
              </a:rPr>
              <a:t> - Improving transportation and </a:t>
            </a:r>
            <a:endParaRPr lang="en-US" dirty="0" smtClean="0">
              <a:latin typeface="Tw Cen MT Condensed" panose="020B0606020104020203" pitchFamily="34" charset="0"/>
            </a:endParaRPr>
          </a:p>
          <a:p>
            <a:r>
              <a:rPr lang="en-US" dirty="0">
                <a:latin typeface="Tw Cen MT Condensed" panose="020B0606020104020203" pitchFamily="34" charset="0"/>
              </a:rPr>
              <a:t> </a:t>
            </a:r>
            <a:r>
              <a:rPr lang="en-US" dirty="0" smtClean="0">
                <a:latin typeface="Tw Cen MT Condensed" panose="020B0606020104020203" pitchFamily="34" charset="0"/>
              </a:rPr>
              <a:t>  linkages </a:t>
            </a:r>
            <a:r>
              <a:rPr lang="en-US" dirty="0">
                <a:latin typeface="Tw Cen MT Condensed" panose="020B0606020104020203" pitchFamily="34" charset="0"/>
              </a:rPr>
              <a:t>(landmarks, gateways, access to parking, </a:t>
            </a:r>
            <a:endParaRPr lang="en-US" dirty="0" smtClean="0">
              <a:latin typeface="Tw Cen MT Condensed" panose="020B0606020104020203" pitchFamily="34" charset="0"/>
            </a:endParaRPr>
          </a:p>
          <a:p>
            <a:r>
              <a:rPr lang="en-US" dirty="0" smtClean="0">
                <a:latin typeface="Tw Cen MT Condensed" panose="020B0606020104020203" pitchFamily="34" charset="0"/>
              </a:rPr>
              <a:t>   way finding</a:t>
            </a:r>
            <a:r>
              <a:rPr lang="en-US" dirty="0">
                <a:latin typeface="Tw Cen MT Condensed" panose="020B0606020104020203" pitchFamily="34" charset="0"/>
              </a:rPr>
              <a:t>)</a:t>
            </a:r>
          </a:p>
          <a:p>
            <a:r>
              <a:rPr lang="en-US" dirty="0">
                <a:latin typeface="Tw Cen MT Condensed" panose="020B0606020104020203" pitchFamily="34" charset="0"/>
              </a:rPr>
              <a:t> - Building quality outdoor spaces</a:t>
            </a:r>
          </a:p>
          <a:p>
            <a:r>
              <a:rPr lang="en-US" dirty="0">
                <a:latin typeface="Tw Cen MT Condensed" panose="020B0606020104020203" pitchFamily="34" charset="0"/>
              </a:rPr>
              <a:t> - Recognition of local history, and culture, i.e., branding</a:t>
            </a:r>
          </a:p>
          <a:p>
            <a:r>
              <a:rPr lang="en-US" dirty="0">
                <a:latin typeface="Tw Cen MT Condensed" panose="020B0606020104020203" pitchFamily="34" charset="0"/>
              </a:rPr>
              <a:t> - Protection and/or sustainable </a:t>
            </a:r>
            <a:endParaRPr lang="en-US" dirty="0" smtClean="0">
              <a:latin typeface="Tw Cen MT Condensed" panose="020B0606020104020203" pitchFamily="34" charset="0"/>
            </a:endParaRPr>
          </a:p>
          <a:p>
            <a:r>
              <a:rPr lang="en-US" dirty="0">
                <a:latin typeface="Tw Cen MT Condensed" panose="020B0606020104020203" pitchFamily="34" charset="0"/>
              </a:rPr>
              <a:t> </a:t>
            </a:r>
            <a:r>
              <a:rPr lang="en-US" dirty="0" smtClean="0">
                <a:latin typeface="Tw Cen MT Condensed" panose="020B0606020104020203" pitchFamily="34" charset="0"/>
              </a:rPr>
              <a:t>  use </a:t>
            </a:r>
            <a:r>
              <a:rPr lang="en-US" dirty="0">
                <a:latin typeface="Tw Cen MT Condensed" panose="020B0606020104020203" pitchFamily="34" charset="0"/>
              </a:rPr>
              <a:t>of natural resources</a:t>
            </a:r>
          </a:p>
          <a:p>
            <a:r>
              <a:rPr lang="en-US" dirty="0">
                <a:latin typeface="Tw Cen MT Condensed" panose="020B0606020104020203" pitchFamily="34" charset="0"/>
              </a:rPr>
              <a:t> - Providing desirable residential </a:t>
            </a:r>
            <a:r>
              <a:rPr lang="en-US" dirty="0" smtClean="0">
                <a:latin typeface="Tw Cen MT Condensed" panose="020B0606020104020203" pitchFamily="34" charset="0"/>
              </a:rPr>
              <a:t>options</a:t>
            </a:r>
          </a:p>
          <a:p>
            <a:r>
              <a:rPr lang="en-US" dirty="0">
                <a:latin typeface="Tw Cen MT Condensed" panose="020B0606020104020203" pitchFamily="34" charset="0"/>
              </a:rPr>
              <a:t> </a:t>
            </a:r>
            <a:r>
              <a:rPr lang="en-US" dirty="0" smtClean="0">
                <a:latin typeface="Tw Cen MT Condensed" panose="020B0606020104020203" pitchFamily="34" charset="0"/>
              </a:rPr>
              <a:t>  </a:t>
            </a:r>
            <a:r>
              <a:rPr lang="en-US" dirty="0">
                <a:latin typeface="Tw Cen MT Condensed" panose="020B0606020104020203" pitchFamily="34" charset="0"/>
              </a:rPr>
              <a:t>for entire community, and</a:t>
            </a:r>
          </a:p>
          <a:p>
            <a:r>
              <a:rPr lang="en-US" dirty="0">
                <a:latin typeface="Tw Cen MT Condensed" panose="020B0606020104020203" pitchFamily="34" charset="0"/>
              </a:rPr>
              <a:t> - Supporting existing commercial and </a:t>
            </a:r>
            <a:endParaRPr lang="en-US" dirty="0" smtClean="0">
              <a:latin typeface="Tw Cen MT Condensed" panose="020B0606020104020203" pitchFamily="34" charset="0"/>
            </a:endParaRPr>
          </a:p>
          <a:p>
            <a:r>
              <a:rPr lang="en-US" dirty="0">
                <a:latin typeface="Tw Cen MT Condensed" panose="020B0606020104020203" pitchFamily="34" charset="0"/>
              </a:rPr>
              <a:t> </a:t>
            </a:r>
            <a:r>
              <a:rPr lang="en-US" dirty="0" smtClean="0">
                <a:latin typeface="Tw Cen MT Condensed" panose="020B0606020104020203" pitchFamily="34" charset="0"/>
              </a:rPr>
              <a:t>  residential districts</a:t>
            </a:r>
            <a:endParaRPr lang="en-US" dirty="0">
              <a:latin typeface="Tw Cen MT Condensed" panose="020B0606020104020203" pitchFamily="34" charset="0"/>
            </a:endParaRPr>
          </a:p>
        </p:txBody>
      </p:sp>
      <p:pic>
        <p:nvPicPr>
          <p:cNvPr id="8" name="Picture 7"/>
          <p:cNvPicPr>
            <a:picLocks noChangeAspect="1"/>
          </p:cNvPicPr>
          <p:nvPr/>
        </p:nvPicPr>
        <p:blipFill>
          <a:blip r:embed="rId3"/>
          <a:stretch>
            <a:fillRect/>
          </a:stretch>
        </p:blipFill>
        <p:spPr>
          <a:xfrm>
            <a:off x="240958" y="808298"/>
            <a:ext cx="4510088" cy="1452505"/>
          </a:xfrm>
          <a:prstGeom prst="rect">
            <a:avLst/>
          </a:prstGeom>
        </p:spPr>
      </p:pic>
      <p:sp>
        <p:nvSpPr>
          <p:cNvPr id="9" name="Rectangle 8"/>
          <p:cNvSpPr/>
          <p:nvPr/>
        </p:nvSpPr>
        <p:spPr>
          <a:xfrm>
            <a:off x="4953000" y="970716"/>
            <a:ext cx="4572000" cy="2308324"/>
          </a:xfrm>
          <a:prstGeom prst="rect">
            <a:avLst/>
          </a:prstGeom>
        </p:spPr>
        <p:txBody>
          <a:bodyPr>
            <a:spAutoFit/>
          </a:bodyPr>
          <a:lstStyle/>
          <a:p>
            <a:r>
              <a:rPr lang="en-US" b="1" dirty="0">
                <a:latin typeface="Tw Cen MT Condensed" panose="020B0606020104020203" pitchFamily="34" charset="0"/>
              </a:rPr>
              <a:t>Implemented Strategic Recommendations: </a:t>
            </a:r>
            <a:r>
              <a:rPr lang="en-US" b="1" dirty="0" smtClean="0">
                <a:latin typeface="Tw Cen MT Condensed" panose="020B0606020104020203" pitchFamily="34" charset="0"/>
              </a:rPr>
              <a:t>    </a:t>
            </a:r>
          </a:p>
          <a:p>
            <a:r>
              <a:rPr lang="en-US" dirty="0" smtClean="0">
                <a:latin typeface="Tw Cen MT Condensed" panose="020B0606020104020203" pitchFamily="34" charset="0"/>
              </a:rPr>
              <a:t>-Physical Improvements</a:t>
            </a:r>
          </a:p>
          <a:p>
            <a:r>
              <a:rPr lang="en-US" dirty="0" smtClean="0">
                <a:latin typeface="Tw Cen MT Condensed" panose="020B0606020104020203" pitchFamily="34" charset="0"/>
              </a:rPr>
              <a:t>-Access </a:t>
            </a:r>
            <a:r>
              <a:rPr lang="en-US" dirty="0">
                <a:latin typeface="Tw Cen MT Condensed" panose="020B0606020104020203" pitchFamily="34" charset="0"/>
              </a:rPr>
              <a:t>and </a:t>
            </a:r>
            <a:r>
              <a:rPr lang="en-US" dirty="0" smtClean="0">
                <a:latin typeface="Tw Cen MT Condensed" panose="020B0606020104020203" pitchFamily="34" charset="0"/>
              </a:rPr>
              <a:t>Connections</a:t>
            </a:r>
          </a:p>
          <a:p>
            <a:r>
              <a:rPr lang="en-US" dirty="0" smtClean="0">
                <a:latin typeface="Tw Cen MT Condensed" panose="020B0606020104020203" pitchFamily="34" charset="0"/>
              </a:rPr>
              <a:t>-Signage </a:t>
            </a:r>
            <a:r>
              <a:rPr lang="en-US" dirty="0">
                <a:latin typeface="Tw Cen MT Condensed" panose="020B0606020104020203" pitchFamily="34" charset="0"/>
              </a:rPr>
              <a:t>and </a:t>
            </a:r>
            <a:r>
              <a:rPr lang="en-US" dirty="0" smtClean="0">
                <a:latin typeface="Tw Cen MT Condensed" panose="020B0606020104020203" pitchFamily="34" charset="0"/>
              </a:rPr>
              <a:t>Streetscape</a:t>
            </a:r>
          </a:p>
          <a:p>
            <a:r>
              <a:rPr lang="en-US" dirty="0" smtClean="0">
                <a:latin typeface="Tw Cen MT Condensed" panose="020B0606020104020203" pitchFamily="34" charset="0"/>
              </a:rPr>
              <a:t>-Economic Development</a:t>
            </a:r>
          </a:p>
          <a:p>
            <a:r>
              <a:rPr lang="en-US" dirty="0" smtClean="0">
                <a:latin typeface="Tw Cen MT Condensed" panose="020B0606020104020203" pitchFamily="34" charset="0"/>
              </a:rPr>
              <a:t>-Sustainability </a:t>
            </a:r>
            <a:r>
              <a:rPr lang="en-US" dirty="0">
                <a:latin typeface="Tw Cen MT Condensed" panose="020B0606020104020203" pitchFamily="34" charset="0"/>
              </a:rPr>
              <a:t>&amp; Environmental Quality</a:t>
            </a:r>
          </a:p>
          <a:p>
            <a:r>
              <a:rPr lang="en-US" dirty="0"/>
              <a:t> </a:t>
            </a:r>
          </a:p>
          <a:p>
            <a:r>
              <a:rPr lang="en-US" dirty="0"/>
              <a:t> </a:t>
            </a:r>
          </a:p>
        </p:txBody>
      </p:sp>
      <p:pic>
        <p:nvPicPr>
          <p:cNvPr id="10" name="Picture 9"/>
          <p:cNvPicPr>
            <a:picLocks noChangeAspect="1"/>
          </p:cNvPicPr>
          <p:nvPr/>
        </p:nvPicPr>
        <p:blipFill>
          <a:blip r:embed="rId4"/>
          <a:stretch>
            <a:fillRect/>
          </a:stretch>
        </p:blipFill>
        <p:spPr>
          <a:xfrm>
            <a:off x="5290353" y="2971800"/>
            <a:ext cx="3153084" cy="1977500"/>
          </a:xfrm>
          <a:prstGeom prst="rect">
            <a:avLst/>
          </a:prstGeom>
        </p:spPr>
      </p:pic>
    </p:spTree>
    <p:extLst>
      <p:ext uri="{BB962C8B-B14F-4D97-AF65-F5344CB8AC3E}">
        <p14:creationId xmlns:p14="http://schemas.microsoft.com/office/powerpoint/2010/main" val="933413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716710" y="180945"/>
            <a:ext cx="3951595" cy="1169551"/>
          </a:xfrm>
          <a:prstGeom prst="rect">
            <a:avLst/>
          </a:prstGeom>
        </p:spPr>
        <p:txBody>
          <a:bodyPr wrap="none">
            <a:spAutoFit/>
          </a:bodyPr>
          <a:lstStyle/>
          <a:p>
            <a:pPr algn="ctr"/>
            <a:r>
              <a:rPr lang="en-US" sz="2400" b="1" dirty="0" smtClean="0">
                <a:solidFill>
                  <a:srgbClr val="145EAD"/>
                </a:solidFill>
              </a:rPr>
              <a:t>Montour Falls Canal Dredging</a:t>
            </a:r>
          </a:p>
          <a:p>
            <a:pPr algn="ctr"/>
            <a:r>
              <a:rPr lang="en-US" sz="2800" dirty="0">
                <a:latin typeface="Tw Cen MT Condensed" panose="020B0606020104020203" pitchFamily="34" charset="0"/>
              </a:rPr>
              <a:t>Expected Completion </a:t>
            </a:r>
            <a:r>
              <a:rPr lang="en-US" sz="2800" dirty="0" smtClean="0">
                <a:latin typeface="Tw Cen MT Condensed" panose="020B0606020104020203" pitchFamily="34" charset="0"/>
              </a:rPr>
              <a:t>Fall 2017</a:t>
            </a:r>
            <a:endParaRPr lang="en-US" sz="2800" dirty="0">
              <a:latin typeface="Tw Cen MT Condensed" panose="020B0606020104020203" pitchFamily="34" charset="0"/>
            </a:endParaRPr>
          </a:p>
          <a:p>
            <a:pPr algn="ctr"/>
            <a:endParaRPr lang="en-US" b="1" dirty="0">
              <a:solidFill>
                <a:srgbClr val="595A5C"/>
              </a:solidFill>
            </a:endParaRPr>
          </a:p>
        </p:txBody>
      </p:sp>
      <p:pic>
        <p:nvPicPr>
          <p:cNvPr id="4" name="Picture 3"/>
          <p:cNvPicPr>
            <a:picLocks noChangeAspect="1"/>
          </p:cNvPicPr>
          <p:nvPr/>
        </p:nvPicPr>
        <p:blipFill>
          <a:blip r:embed="rId4"/>
          <a:stretch>
            <a:fillRect/>
          </a:stretch>
        </p:blipFill>
        <p:spPr>
          <a:xfrm rot="5400000">
            <a:off x="-2819402" y="2819400"/>
            <a:ext cx="6858002" cy="1219201"/>
          </a:xfrm>
          <a:prstGeom prst="rect">
            <a:avLst/>
          </a:prstGeom>
        </p:spPr>
      </p:pic>
      <p:sp>
        <p:nvSpPr>
          <p:cNvPr id="5" name="Rectangle 4"/>
          <p:cNvSpPr/>
          <p:nvPr/>
        </p:nvSpPr>
        <p:spPr>
          <a:xfrm>
            <a:off x="4802788" y="1371600"/>
            <a:ext cx="4572000" cy="369332"/>
          </a:xfrm>
          <a:prstGeom prst="rect">
            <a:avLst/>
          </a:prstGeom>
        </p:spPr>
        <p:txBody>
          <a:bodyPr>
            <a:spAutoFit/>
          </a:bodyPr>
          <a:lstStyle/>
          <a:p>
            <a:endParaRPr lang="en-US" dirty="0">
              <a:latin typeface="Tw Cen MT Condensed" panose="020B0606020104020203" pitchFamily="34" charset="0"/>
            </a:endParaRPr>
          </a:p>
        </p:txBody>
      </p:sp>
      <p:sp>
        <p:nvSpPr>
          <p:cNvPr id="7" name="Rectangle 6"/>
          <p:cNvSpPr/>
          <p:nvPr/>
        </p:nvSpPr>
        <p:spPr>
          <a:xfrm>
            <a:off x="2516788" y="5958436"/>
            <a:ext cx="4572000" cy="861774"/>
          </a:xfrm>
          <a:prstGeom prst="rect">
            <a:avLst/>
          </a:prstGeom>
        </p:spPr>
        <p:txBody>
          <a:bodyPr>
            <a:spAutoFit/>
          </a:bodyPr>
          <a:lstStyle/>
          <a:p>
            <a:pPr algn="ctr"/>
            <a:r>
              <a:rPr lang="en-US" sz="3200" b="1" dirty="0">
                <a:latin typeface="Tw Cen MT Condensed" panose="020B0606020104020203" pitchFamily="34" charset="0"/>
              </a:rPr>
              <a:t>John King</a:t>
            </a:r>
          </a:p>
          <a:p>
            <a:pPr algn="ctr"/>
            <a:r>
              <a:rPr lang="en-US" b="1" dirty="0">
                <a:latin typeface="Tw Cen MT Condensed" panose="020B0606020104020203" pitchFamily="34" charset="0"/>
              </a:rPr>
              <a:t>Village of Montour Falls, Mayor</a:t>
            </a:r>
          </a:p>
        </p:txBody>
      </p:sp>
      <p:pic>
        <p:nvPicPr>
          <p:cNvPr id="3" name="SCOP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143000"/>
            <a:ext cx="7669962" cy="4314354"/>
          </a:xfrm>
          <a:prstGeom prst="rect">
            <a:avLst/>
          </a:prstGeom>
        </p:spPr>
      </p:pic>
    </p:spTree>
    <p:extLst>
      <p:ext uri="{BB962C8B-B14F-4D97-AF65-F5344CB8AC3E}">
        <p14:creationId xmlns:p14="http://schemas.microsoft.com/office/powerpoint/2010/main" val="205546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Planning\Village of Watkins Glen\Northern Gateway Improvements\Revised Drawings\NorthernGateway_TAP20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3" t="5337" r="20464" b="3199"/>
          <a:stretch/>
        </p:blipFill>
        <p:spPr bwMode="auto">
          <a:xfrm>
            <a:off x="1676400" y="991475"/>
            <a:ext cx="6781800" cy="51834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01765" y="180945"/>
            <a:ext cx="5381473" cy="1631216"/>
          </a:xfrm>
          <a:prstGeom prst="rect">
            <a:avLst/>
          </a:prstGeom>
        </p:spPr>
        <p:txBody>
          <a:bodyPr wrap="none">
            <a:spAutoFit/>
          </a:bodyPr>
          <a:lstStyle/>
          <a:p>
            <a:pPr algn="ctr"/>
            <a:r>
              <a:rPr lang="en-US" sz="2400" b="1" dirty="0" smtClean="0">
                <a:solidFill>
                  <a:srgbClr val="145EAD"/>
                </a:solidFill>
              </a:rPr>
              <a:t>Northern Gateway Tap Grant Application</a:t>
            </a:r>
          </a:p>
          <a:p>
            <a:pPr algn="ctr"/>
            <a:r>
              <a:rPr lang="en-US" sz="2400" dirty="0" smtClean="0">
                <a:latin typeface="Tw Cen MT Condensed" panose="020B0606020104020203" pitchFamily="34" charset="0"/>
              </a:rPr>
              <a:t>Expected Completion 2018</a:t>
            </a:r>
            <a:endParaRPr lang="en-US" sz="2400" dirty="0">
              <a:latin typeface="Tw Cen MT Condensed" panose="020B0606020104020203" pitchFamily="34" charset="0"/>
            </a:endParaRPr>
          </a:p>
          <a:p>
            <a:pPr algn="ctr"/>
            <a:endParaRPr lang="en-US" sz="2400" b="1" dirty="0" smtClean="0">
              <a:solidFill>
                <a:srgbClr val="145EAD"/>
              </a:solidFill>
            </a:endParaRPr>
          </a:p>
          <a:p>
            <a:pPr algn="ctr"/>
            <a:endParaRPr lang="en-US" sz="2400" b="1" dirty="0">
              <a:solidFill>
                <a:srgbClr val="595A5C"/>
              </a:solidFill>
            </a:endParaRPr>
          </a:p>
        </p:txBody>
      </p:sp>
      <p:pic>
        <p:nvPicPr>
          <p:cNvPr id="4" name="Picture 3"/>
          <p:cNvPicPr>
            <a:picLocks noChangeAspect="1"/>
          </p:cNvPicPr>
          <p:nvPr/>
        </p:nvPicPr>
        <p:blipFill>
          <a:blip r:embed="rId3"/>
          <a:stretch>
            <a:fillRect/>
          </a:stretch>
        </p:blipFill>
        <p:spPr>
          <a:xfrm rot="5400000">
            <a:off x="-2819402" y="2819400"/>
            <a:ext cx="6858002" cy="1219201"/>
          </a:xfrm>
          <a:prstGeom prst="rect">
            <a:avLst/>
          </a:prstGeom>
        </p:spPr>
      </p:pic>
      <p:sp>
        <p:nvSpPr>
          <p:cNvPr id="3" name="Rectangle 2"/>
          <p:cNvSpPr/>
          <p:nvPr/>
        </p:nvSpPr>
        <p:spPr>
          <a:xfrm>
            <a:off x="3697053" y="6123716"/>
            <a:ext cx="2834430" cy="861774"/>
          </a:xfrm>
          <a:prstGeom prst="rect">
            <a:avLst/>
          </a:prstGeom>
        </p:spPr>
        <p:txBody>
          <a:bodyPr wrap="none">
            <a:spAutoFit/>
          </a:bodyPr>
          <a:lstStyle/>
          <a:p>
            <a:endParaRPr lang="en-US" dirty="0" smtClean="0"/>
          </a:p>
          <a:p>
            <a:r>
              <a:rPr lang="en-US" sz="3200" b="1" dirty="0" smtClean="0">
                <a:latin typeface="Tw Cen MT Condensed" panose="020B0606020104020203" pitchFamily="34" charset="0"/>
              </a:rPr>
              <a:t>Michael Whiteman</a:t>
            </a:r>
            <a:endParaRPr lang="en-US" sz="3200" b="1" dirty="0">
              <a:latin typeface="Tw Cen MT Condensed" panose="020B0606020104020203" pitchFamily="34" charset="0"/>
            </a:endParaRPr>
          </a:p>
        </p:txBody>
      </p:sp>
    </p:spTree>
    <p:extLst>
      <p:ext uri="{BB962C8B-B14F-4D97-AF65-F5344CB8AC3E}">
        <p14:creationId xmlns:p14="http://schemas.microsoft.com/office/powerpoint/2010/main" val="3781112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123232" y="76200"/>
            <a:ext cx="3121367" cy="2308324"/>
          </a:xfrm>
          <a:prstGeom prst="rect">
            <a:avLst/>
          </a:prstGeom>
        </p:spPr>
        <p:txBody>
          <a:bodyPr wrap="none">
            <a:spAutoFit/>
          </a:bodyPr>
          <a:lstStyle/>
          <a:p>
            <a:pPr algn="ctr"/>
            <a:r>
              <a:rPr lang="en-US" sz="2400" b="1" dirty="0" smtClean="0">
                <a:solidFill>
                  <a:srgbClr val="145EAD"/>
                </a:solidFill>
              </a:rPr>
              <a:t>Southern Gateway</a:t>
            </a:r>
          </a:p>
          <a:p>
            <a:pPr algn="ctr"/>
            <a:r>
              <a:rPr lang="en-US" sz="2400" dirty="0" smtClean="0">
                <a:latin typeface="Tw Cen MT Condensed" panose="020B0606020104020203" pitchFamily="34" charset="0"/>
              </a:rPr>
              <a:t>Expected </a:t>
            </a:r>
            <a:r>
              <a:rPr lang="en-US" sz="2400" dirty="0">
                <a:latin typeface="Tw Cen MT Condensed" panose="020B0606020104020203" pitchFamily="34" charset="0"/>
              </a:rPr>
              <a:t>Completion </a:t>
            </a:r>
            <a:r>
              <a:rPr lang="en-US" sz="2400" dirty="0" smtClean="0">
                <a:latin typeface="Tw Cen MT Condensed" panose="020B0606020104020203" pitchFamily="34" charset="0"/>
              </a:rPr>
              <a:t>2018/2019</a:t>
            </a:r>
            <a:endParaRPr lang="en-US" sz="2400" dirty="0">
              <a:latin typeface="Tw Cen MT Condensed" panose="020B0606020104020203" pitchFamily="34" charset="0"/>
            </a:endParaRPr>
          </a:p>
          <a:p>
            <a:pPr algn="ctr"/>
            <a:endParaRPr lang="en-US" sz="2400" b="1" dirty="0" smtClean="0">
              <a:solidFill>
                <a:srgbClr val="145EAD"/>
              </a:solidFill>
            </a:endParaRPr>
          </a:p>
          <a:p>
            <a:pPr algn="ctr"/>
            <a:endParaRPr lang="en-US" sz="2400" b="1" dirty="0" smtClean="0">
              <a:solidFill>
                <a:srgbClr val="145EAD"/>
              </a:solidFill>
            </a:endParaRPr>
          </a:p>
          <a:p>
            <a:pPr algn="ctr"/>
            <a:endParaRPr lang="en-US" sz="2400" b="1" dirty="0" smtClean="0">
              <a:solidFill>
                <a:srgbClr val="145EAD"/>
              </a:solidFill>
            </a:endParaRPr>
          </a:p>
          <a:p>
            <a:pPr algn="ctr"/>
            <a:endParaRPr lang="en-US" sz="2400" b="1" dirty="0">
              <a:solidFill>
                <a:srgbClr val="595A5C"/>
              </a:solidFill>
            </a:endParaRPr>
          </a:p>
        </p:txBody>
      </p:sp>
      <p:sp>
        <p:nvSpPr>
          <p:cNvPr id="3" name="Rectangle 2"/>
          <p:cNvSpPr/>
          <p:nvPr/>
        </p:nvSpPr>
        <p:spPr>
          <a:xfrm>
            <a:off x="3697053" y="6123716"/>
            <a:ext cx="1806713" cy="861774"/>
          </a:xfrm>
          <a:prstGeom prst="rect">
            <a:avLst/>
          </a:prstGeom>
        </p:spPr>
        <p:txBody>
          <a:bodyPr wrap="none">
            <a:spAutoFit/>
          </a:bodyPr>
          <a:lstStyle/>
          <a:p>
            <a:endParaRPr lang="en-US" dirty="0" smtClean="0"/>
          </a:p>
          <a:p>
            <a:r>
              <a:rPr lang="en-US" sz="3200" b="1" dirty="0" smtClean="0">
                <a:latin typeface="Tw Cen MT Condensed" panose="020B0606020104020203" pitchFamily="34" charset="0"/>
              </a:rPr>
              <a:t>Jeff Confer</a:t>
            </a:r>
            <a:endParaRPr lang="en-US" sz="3200" b="1" dirty="0">
              <a:latin typeface="Tw Cen MT Condensed" panose="020B0606020104020203"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4" y="762000"/>
            <a:ext cx="8839199" cy="5719482"/>
          </a:xfrm>
          <a:prstGeom prst="rect">
            <a:avLst/>
          </a:prstGeom>
        </p:spPr>
      </p:pic>
    </p:spTree>
    <p:extLst>
      <p:ext uri="{BB962C8B-B14F-4D97-AF65-F5344CB8AC3E}">
        <p14:creationId xmlns:p14="http://schemas.microsoft.com/office/powerpoint/2010/main" val="4096147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5400000">
            <a:off x="-2833819" y="2772029"/>
            <a:ext cx="6858002" cy="1219201"/>
          </a:xfrm>
          <a:prstGeom prst="rect">
            <a:avLst/>
          </a:prstGeom>
        </p:spPr>
      </p:pic>
      <p:sp>
        <p:nvSpPr>
          <p:cNvPr id="8" name="Rectangle 7"/>
          <p:cNvSpPr/>
          <p:nvPr/>
        </p:nvSpPr>
        <p:spPr>
          <a:xfrm>
            <a:off x="2667000" y="228600"/>
            <a:ext cx="4572000" cy="892552"/>
          </a:xfrm>
          <a:prstGeom prst="rect">
            <a:avLst/>
          </a:prstGeom>
        </p:spPr>
        <p:txBody>
          <a:bodyPr>
            <a:spAutoFit/>
          </a:bodyPr>
          <a:lstStyle/>
          <a:p>
            <a:pPr lvl="0" algn="ctr"/>
            <a:r>
              <a:rPr lang="en-US" sz="2400" b="1" dirty="0">
                <a:solidFill>
                  <a:srgbClr val="145EAC"/>
                </a:solidFill>
              </a:rPr>
              <a:t>Clute Park Kayak/Canoe Launch</a:t>
            </a:r>
          </a:p>
          <a:p>
            <a:pPr lvl="0" algn="ctr"/>
            <a:r>
              <a:rPr lang="en-US" sz="2800" dirty="0">
                <a:latin typeface="Tw Cen MT Condensed" panose="020B0606020104020203" pitchFamily="34" charset="0"/>
              </a:rPr>
              <a:t>Expected Completion August 2017</a:t>
            </a:r>
          </a:p>
        </p:txBody>
      </p:sp>
      <p:sp>
        <p:nvSpPr>
          <p:cNvPr id="10" name="Rectangle 9"/>
          <p:cNvSpPr/>
          <p:nvPr/>
        </p:nvSpPr>
        <p:spPr>
          <a:xfrm>
            <a:off x="4343400" y="6366841"/>
            <a:ext cx="1720343" cy="584775"/>
          </a:xfrm>
          <a:prstGeom prst="rect">
            <a:avLst/>
          </a:prstGeom>
        </p:spPr>
        <p:txBody>
          <a:bodyPr wrap="none">
            <a:spAutoFit/>
          </a:bodyPr>
          <a:lstStyle/>
          <a:p>
            <a:r>
              <a:rPr lang="en-US" sz="3200" b="1" dirty="0" smtClean="0">
                <a:latin typeface="Tw Cen MT Condensed" panose="020B0606020104020203" pitchFamily="34" charset="0"/>
              </a:rPr>
              <a:t>Chris Bond</a:t>
            </a:r>
            <a:endParaRPr lang="en-US" sz="3200" b="1" dirty="0">
              <a:latin typeface="Tw Cen MT Condensed" panose="020B06060201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783" y="1524000"/>
            <a:ext cx="7713862" cy="4991322"/>
          </a:xfrm>
          <a:prstGeom prst="rect">
            <a:avLst/>
          </a:prstGeom>
        </p:spPr>
      </p:pic>
      <p:sp>
        <p:nvSpPr>
          <p:cNvPr id="2" name="Rectangle 1"/>
          <p:cNvSpPr/>
          <p:nvPr/>
        </p:nvSpPr>
        <p:spPr>
          <a:xfrm>
            <a:off x="1600200" y="1228691"/>
            <a:ext cx="7391400" cy="369332"/>
          </a:xfrm>
          <a:prstGeom prst="rect">
            <a:avLst/>
          </a:prstGeom>
        </p:spPr>
        <p:txBody>
          <a:bodyPr wrap="square">
            <a:spAutoFit/>
          </a:bodyPr>
          <a:lstStyle/>
          <a:p>
            <a:r>
              <a:rPr lang="en-US" b="1" dirty="0"/>
              <a:t>Project Elements: </a:t>
            </a:r>
            <a:r>
              <a:rPr lang="en-US" dirty="0"/>
              <a:t>Launch, Parking Area, Clute Park Access  Pedestrian Bridge</a:t>
            </a:r>
          </a:p>
        </p:txBody>
      </p:sp>
    </p:spTree>
    <p:extLst>
      <p:ext uri="{BB962C8B-B14F-4D97-AF65-F5344CB8AC3E}">
        <p14:creationId xmlns:p14="http://schemas.microsoft.com/office/powerpoint/2010/main" val="4034268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5400000">
            <a:off x="-2819401" y="2819397"/>
            <a:ext cx="6858002" cy="1219201"/>
          </a:xfrm>
          <a:prstGeom prst="rect">
            <a:avLst/>
          </a:prstGeom>
        </p:spPr>
      </p:pic>
      <p:sp>
        <p:nvSpPr>
          <p:cNvPr id="8" name="Rectangle 7"/>
          <p:cNvSpPr/>
          <p:nvPr/>
        </p:nvSpPr>
        <p:spPr>
          <a:xfrm>
            <a:off x="2667000" y="228600"/>
            <a:ext cx="4572000" cy="892552"/>
          </a:xfrm>
          <a:prstGeom prst="rect">
            <a:avLst/>
          </a:prstGeom>
        </p:spPr>
        <p:txBody>
          <a:bodyPr>
            <a:spAutoFit/>
          </a:bodyPr>
          <a:lstStyle/>
          <a:p>
            <a:pPr lvl="0" algn="ctr"/>
            <a:r>
              <a:rPr lang="en-US" sz="2400" b="1" dirty="0">
                <a:solidFill>
                  <a:srgbClr val="145EAC"/>
                </a:solidFill>
              </a:rPr>
              <a:t>Clute Park Kayak/Canoe Launch</a:t>
            </a:r>
          </a:p>
          <a:p>
            <a:pPr lvl="0" algn="ctr"/>
            <a:r>
              <a:rPr lang="en-US" sz="2800" dirty="0">
                <a:latin typeface="Tw Cen MT Condensed" panose="020B0606020104020203" pitchFamily="34" charset="0"/>
              </a:rPr>
              <a:t>Expected Completion August 2017</a:t>
            </a:r>
          </a:p>
        </p:txBody>
      </p:sp>
      <p:sp>
        <p:nvSpPr>
          <p:cNvPr id="2" name="Rectangle 1"/>
          <p:cNvSpPr/>
          <p:nvPr/>
        </p:nvSpPr>
        <p:spPr>
          <a:xfrm>
            <a:off x="1204783" y="1181026"/>
            <a:ext cx="5119817" cy="5139869"/>
          </a:xfrm>
          <a:prstGeom prst="rect">
            <a:avLst/>
          </a:prstGeom>
        </p:spPr>
        <p:txBody>
          <a:bodyPr wrap="square">
            <a:spAutoFit/>
          </a:bodyPr>
          <a:lstStyle/>
          <a:p>
            <a:r>
              <a:rPr lang="en-US" sz="2400" dirty="0">
                <a:latin typeface="Tw Cen MT Condensed" panose="020B0606020104020203" pitchFamily="34" charset="0"/>
              </a:rPr>
              <a:t>2016 Accomplishments/Challenges:</a:t>
            </a:r>
          </a:p>
          <a:p>
            <a:pPr marL="800100" lvl="1" indent="-342900">
              <a:buFont typeface="+mj-lt"/>
              <a:buAutoNum type="arabicPeriod"/>
            </a:pPr>
            <a:r>
              <a:rPr lang="en-US" sz="2000" dirty="0">
                <a:latin typeface="Tw Cen MT Condensed" panose="020B0606020104020203" pitchFamily="34" charset="0"/>
              </a:rPr>
              <a:t>The overall permitting process for initial site work has taken longer than expected.</a:t>
            </a:r>
          </a:p>
          <a:p>
            <a:pPr marL="800100" lvl="1" indent="-342900">
              <a:buFont typeface="+mj-lt"/>
              <a:buAutoNum type="arabicPeriod"/>
            </a:pPr>
            <a:r>
              <a:rPr lang="en-US" sz="2000" dirty="0">
                <a:latin typeface="Tw Cen MT Condensed" panose="020B0606020104020203" pitchFamily="34" charset="0"/>
              </a:rPr>
              <a:t>The DEC requested a kick-off meeting but ultimately waived it .</a:t>
            </a:r>
          </a:p>
          <a:p>
            <a:pPr marL="800100" lvl="1" indent="-342900">
              <a:buFont typeface="+mj-lt"/>
              <a:buAutoNum type="arabicPeriod"/>
            </a:pPr>
            <a:r>
              <a:rPr lang="en-US" sz="2000" dirty="0">
                <a:latin typeface="Tw Cen MT Condensed" panose="020B0606020104020203" pitchFamily="34" charset="0"/>
              </a:rPr>
              <a:t>Determined the need for the launch to be ADA compliant.</a:t>
            </a:r>
          </a:p>
          <a:p>
            <a:pPr marL="800100" lvl="1" indent="-342900">
              <a:buFont typeface="+mj-lt"/>
              <a:buAutoNum type="arabicPeriod"/>
            </a:pPr>
            <a:r>
              <a:rPr lang="en-US" sz="2000" dirty="0">
                <a:latin typeface="Tw Cen MT Condensed" panose="020B0606020104020203" pitchFamily="34" charset="0"/>
              </a:rPr>
              <a:t>Balancing natural look goals (timber) with available prefabricated systems.</a:t>
            </a:r>
          </a:p>
          <a:p>
            <a:endParaRPr lang="en-US" sz="2000" dirty="0">
              <a:latin typeface="Tw Cen MT Condensed" panose="020B0606020104020203" pitchFamily="34" charset="0"/>
            </a:endParaRPr>
          </a:p>
          <a:p>
            <a:r>
              <a:rPr lang="en-US" sz="2400" dirty="0">
                <a:latin typeface="Tw Cen MT Condensed" panose="020B0606020104020203" pitchFamily="34" charset="0"/>
              </a:rPr>
              <a:t>2017 Milestones:</a:t>
            </a:r>
          </a:p>
          <a:p>
            <a:pPr marL="800100" lvl="1" indent="-342900">
              <a:buFont typeface="+mj-lt"/>
              <a:buAutoNum type="arabicPeriod"/>
            </a:pPr>
            <a:r>
              <a:rPr lang="en-US" sz="2000" dirty="0">
                <a:latin typeface="Tw Cen MT Condensed" panose="020B0606020104020203" pitchFamily="34" charset="0"/>
              </a:rPr>
              <a:t>January/February – Project is expected to go before planning boards with the Village acting as the lead agency for SEQR.</a:t>
            </a:r>
          </a:p>
          <a:p>
            <a:pPr marL="800100" lvl="1" indent="-342900">
              <a:buFont typeface="+mj-lt"/>
              <a:buAutoNum type="arabicPeriod"/>
            </a:pPr>
            <a:r>
              <a:rPr lang="en-US" sz="2000" dirty="0">
                <a:latin typeface="Tw Cen MT Condensed" panose="020B0606020104020203" pitchFamily="34" charset="0"/>
              </a:rPr>
              <a:t>DEC Permitting late winter / early Spring.</a:t>
            </a:r>
          </a:p>
          <a:p>
            <a:pPr marL="800100" lvl="1" indent="-342900">
              <a:buFont typeface="+mj-lt"/>
              <a:buAutoNum type="arabicPeriod"/>
            </a:pPr>
            <a:r>
              <a:rPr lang="en-US" sz="2000" dirty="0">
                <a:latin typeface="Tw Cen MT Condensed" panose="020B0606020104020203" pitchFamily="34" charset="0"/>
              </a:rPr>
              <a:t>Construction expected to begin in Spring.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600200"/>
            <a:ext cx="2668773" cy="20015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4158" y="3750960"/>
            <a:ext cx="1849655" cy="2987196"/>
          </a:xfrm>
          <a:prstGeom prst="rect">
            <a:avLst/>
          </a:prstGeom>
        </p:spPr>
      </p:pic>
    </p:spTree>
    <p:extLst>
      <p:ext uri="{BB962C8B-B14F-4D97-AF65-F5344CB8AC3E}">
        <p14:creationId xmlns:p14="http://schemas.microsoft.com/office/powerpoint/2010/main" val="3899043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145EAC"/>
                </a:solidFill>
              </a:rPr>
              <a:t>Clute Park Kayak/Canoe Launch</a:t>
            </a:r>
          </a:p>
          <a:p>
            <a:r>
              <a:rPr lang="en-US" sz="2800" b="1" dirty="0">
                <a:solidFill>
                  <a:srgbClr val="595A5C"/>
                </a:solidFill>
              </a:rPr>
              <a:t>Expected Completion </a:t>
            </a:r>
            <a:r>
              <a:rPr lang="en-US" sz="2800" b="1" dirty="0" smtClean="0">
                <a:solidFill>
                  <a:srgbClr val="595A5C"/>
                </a:solidFill>
              </a:rPr>
              <a:t>August 2017</a:t>
            </a:r>
            <a:endParaRPr lang="en-US" sz="2800" b="1" dirty="0">
              <a:solidFill>
                <a:srgbClr val="595A5C"/>
              </a:solidFill>
            </a:endParaRPr>
          </a:p>
          <a:p>
            <a:endParaRPr lang="en-US" sz="4000" b="1" dirty="0" smtClean="0">
              <a:solidFill>
                <a:srgbClr val="595A5C"/>
              </a:solidFill>
            </a:endParaRPr>
          </a:p>
          <a:p>
            <a:endParaRPr lang="en-US" sz="4000" b="1" dirty="0" smtClean="0">
              <a:solidFill>
                <a:srgbClr val="595A5C"/>
              </a:solidFill>
            </a:endParaRPr>
          </a:p>
          <a:p>
            <a:r>
              <a:rPr lang="en-US" sz="4000" b="1" dirty="0" smtClean="0">
                <a:solidFill>
                  <a:srgbClr val="595A5C"/>
                </a:solidFill>
              </a:rPr>
              <a:t>OVERALL ECONOMIC VALUE</a:t>
            </a:r>
          </a:p>
          <a:p>
            <a:pPr lvl="0"/>
            <a:r>
              <a:rPr lang="en-US" sz="4800" b="1" dirty="0" smtClean="0">
                <a:solidFill>
                  <a:srgbClr val="595A5C"/>
                </a:solidFill>
              </a:rPr>
              <a:t>$500,000</a:t>
            </a:r>
            <a:endParaRPr lang="en-US" sz="4800" b="1" dirty="0">
              <a:solidFill>
                <a:srgbClr val="595A5C"/>
              </a:solidFill>
            </a:endParaRPr>
          </a:p>
          <a:p>
            <a:endParaRPr lang="en-US" sz="4000" b="1" dirty="0" smtClean="0">
              <a:solidFill>
                <a:srgbClr val="595A5C"/>
              </a:solidFill>
            </a:endParaRPr>
          </a:p>
          <a:p>
            <a:endParaRPr lang="en-US" sz="4000" b="1" dirty="0">
              <a:solidFill>
                <a:srgbClr val="595A5C"/>
              </a:solidFill>
            </a:endParaRPr>
          </a:p>
        </p:txBody>
      </p:sp>
    </p:spTree>
    <p:extLst>
      <p:ext uri="{BB962C8B-B14F-4D97-AF65-F5344CB8AC3E}">
        <p14:creationId xmlns:p14="http://schemas.microsoft.com/office/powerpoint/2010/main" val="161436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433" r="25709" b="37828"/>
          <a:stretch/>
        </p:blipFill>
        <p:spPr>
          <a:xfrm>
            <a:off x="7467600" y="5257800"/>
            <a:ext cx="1258104" cy="1295400"/>
          </a:xfrm>
          <a:prstGeom prst="rect">
            <a:avLst/>
          </a:prstGeom>
        </p:spPr>
      </p:pic>
      <p:sp>
        <p:nvSpPr>
          <p:cNvPr id="6" name="Title 1"/>
          <p:cNvSpPr txBox="1">
            <a:spLocks/>
          </p:cNvSpPr>
          <p:nvPr/>
        </p:nvSpPr>
        <p:spPr>
          <a:xfrm>
            <a:off x="5486400" y="152400"/>
            <a:ext cx="3438526" cy="3048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800" b="1" dirty="0" smtClean="0">
              <a:solidFill>
                <a:srgbClr val="145EAC"/>
              </a:solidFill>
              <a:latin typeface="Tw Cen MT Condensed" panose="020B0606020104020203" pitchFamily="34" charset="0"/>
            </a:endParaRPr>
          </a:p>
        </p:txBody>
      </p:sp>
      <p:sp>
        <p:nvSpPr>
          <p:cNvPr id="2" name="Rectangle 1"/>
          <p:cNvSpPr/>
          <p:nvPr/>
        </p:nvSpPr>
        <p:spPr>
          <a:xfrm>
            <a:off x="2819400" y="158578"/>
            <a:ext cx="4274183" cy="369332"/>
          </a:xfrm>
          <a:prstGeom prst="rect">
            <a:avLst/>
          </a:prstGeom>
        </p:spPr>
        <p:txBody>
          <a:bodyPr wrap="none">
            <a:spAutoFit/>
          </a:bodyPr>
          <a:lstStyle/>
          <a:p>
            <a:pPr lvl="0"/>
            <a:r>
              <a:rPr lang="en-US" b="1" dirty="0" smtClean="0">
                <a:solidFill>
                  <a:srgbClr val="145EAC"/>
                </a:solidFill>
              </a:rPr>
              <a:t>FLX Community Development Corporation </a:t>
            </a:r>
            <a:endParaRPr lang="en-US" b="1" dirty="0">
              <a:solidFill>
                <a:srgbClr val="145EAC"/>
              </a:solidFill>
            </a:endParaRPr>
          </a:p>
        </p:txBody>
      </p:sp>
      <p:sp>
        <p:nvSpPr>
          <p:cNvPr id="4" name="Rectangle 3"/>
          <p:cNvSpPr/>
          <p:nvPr/>
        </p:nvSpPr>
        <p:spPr>
          <a:xfrm>
            <a:off x="3241991" y="883335"/>
            <a:ext cx="3429000" cy="646331"/>
          </a:xfrm>
          <a:prstGeom prst="rect">
            <a:avLst/>
          </a:prstGeom>
        </p:spPr>
        <p:txBody>
          <a:bodyPr wrap="square">
            <a:spAutoFit/>
          </a:bodyPr>
          <a:lstStyle/>
          <a:p>
            <a:pPr algn="ctr"/>
            <a:r>
              <a:rPr lang="en-US" b="1" dirty="0">
                <a:solidFill>
                  <a:srgbClr val="145EAC"/>
                </a:solidFill>
                <a:latin typeface="Tw Cen MT Condensed" panose="020B0606020104020203" pitchFamily="34" charset="0"/>
              </a:rPr>
              <a:t>What is a Community Development Corporation</a:t>
            </a:r>
            <a:r>
              <a:rPr lang="en-US" b="1" dirty="0" smtClean="0">
                <a:solidFill>
                  <a:srgbClr val="145EAC"/>
                </a:solidFill>
                <a:latin typeface="Tw Cen MT Condensed" panose="020B0606020104020203" pitchFamily="34" charset="0"/>
              </a:rPr>
              <a:t>?</a:t>
            </a:r>
            <a:endParaRPr lang="en-US" b="1" dirty="0">
              <a:solidFill>
                <a:srgbClr val="145EAC"/>
              </a:solidFill>
              <a:latin typeface="Tw Cen MT Condensed" panose="020B0606020104020203" pitchFamily="34" charset="0"/>
            </a:endParaRPr>
          </a:p>
        </p:txBody>
      </p:sp>
      <p:graphicFrame>
        <p:nvGraphicFramePr>
          <p:cNvPr id="13" name="Diagram 12"/>
          <p:cNvGraphicFramePr/>
          <p:nvPr>
            <p:extLst>
              <p:ext uri="{D42A27DB-BD31-4B8C-83A1-F6EECF244321}">
                <p14:modId xmlns:p14="http://schemas.microsoft.com/office/powerpoint/2010/main" val="252242564"/>
              </p:ext>
            </p:extLst>
          </p:nvPr>
        </p:nvGraphicFramePr>
        <p:xfrm>
          <a:off x="1828800" y="183900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3720030" y="6400800"/>
            <a:ext cx="2472921" cy="584775"/>
          </a:xfrm>
          <a:prstGeom prst="rect">
            <a:avLst/>
          </a:prstGeom>
        </p:spPr>
        <p:txBody>
          <a:bodyPr wrap="none">
            <a:spAutoFit/>
          </a:bodyPr>
          <a:lstStyle/>
          <a:p>
            <a:pPr algn="ctr"/>
            <a:r>
              <a:rPr lang="en-US" sz="3200" b="1" dirty="0">
                <a:latin typeface="Tw Cen MT Condensed" panose="020B0606020104020203" pitchFamily="34" charset="0"/>
              </a:rPr>
              <a:t>Kristin VanHorn</a:t>
            </a:r>
          </a:p>
        </p:txBody>
      </p:sp>
      <p:sp>
        <p:nvSpPr>
          <p:cNvPr id="7" name="Rectangle 6"/>
          <p:cNvSpPr/>
          <p:nvPr/>
        </p:nvSpPr>
        <p:spPr>
          <a:xfrm>
            <a:off x="76200" y="4215741"/>
            <a:ext cx="4138684" cy="2616101"/>
          </a:xfrm>
          <a:prstGeom prst="rect">
            <a:avLst/>
          </a:prstGeom>
        </p:spPr>
        <p:txBody>
          <a:bodyPr wrap="square">
            <a:spAutoFit/>
          </a:bodyPr>
          <a:lstStyle/>
          <a:p>
            <a:r>
              <a:rPr lang="en-US" sz="2000" b="1" dirty="0" smtClean="0"/>
              <a:t>Members:</a:t>
            </a:r>
          </a:p>
          <a:p>
            <a:r>
              <a:rPr lang="en-US" b="1" dirty="0" smtClean="0"/>
              <a:t>Kristin VanHorn</a:t>
            </a:r>
          </a:p>
          <a:p>
            <a:r>
              <a:rPr lang="en-US" b="1" dirty="0" smtClean="0"/>
              <a:t>Jessica Ryan</a:t>
            </a:r>
          </a:p>
          <a:p>
            <a:r>
              <a:rPr lang="en-US" b="1" dirty="0" smtClean="0"/>
              <a:t>Phil Barnes</a:t>
            </a:r>
            <a:endParaRPr lang="en-US" b="1" dirty="0"/>
          </a:p>
          <a:p>
            <a:r>
              <a:rPr lang="en-US" b="1" dirty="0" smtClean="0"/>
              <a:t>Tiffany Millerd</a:t>
            </a:r>
          </a:p>
          <a:p>
            <a:r>
              <a:rPr lang="en-US" b="1" dirty="0" smtClean="0"/>
              <a:t>Elizabeth Duane</a:t>
            </a:r>
          </a:p>
          <a:p>
            <a:r>
              <a:rPr lang="en-US" b="1" dirty="0" smtClean="0"/>
              <a:t>Brittany Gibbs</a:t>
            </a:r>
          </a:p>
          <a:p>
            <a:r>
              <a:rPr lang="en-US" b="1" dirty="0" smtClean="0"/>
              <a:t>Rich Greenberg</a:t>
            </a:r>
            <a:endParaRPr lang="en-US" b="1" dirty="0"/>
          </a:p>
          <a:p>
            <a:r>
              <a:rPr lang="en-US" b="1" dirty="0"/>
              <a:t>Ben </a:t>
            </a:r>
            <a:r>
              <a:rPr lang="en-US" b="1" dirty="0" smtClean="0"/>
              <a:t>Stamp</a:t>
            </a:r>
            <a:endParaRPr lang="en-US" b="1" dirty="0"/>
          </a:p>
        </p:txBody>
      </p:sp>
    </p:spTree>
    <p:extLst>
      <p:ext uri="{BB962C8B-B14F-4D97-AF65-F5344CB8AC3E}">
        <p14:creationId xmlns:p14="http://schemas.microsoft.com/office/powerpoint/2010/main" val="1323884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973508" y="315686"/>
            <a:ext cx="7924801"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Annual Meeting Agenda</a:t>
            </a:r>
            <a:endParaRPr lang="en-US" sz="4000" b="1" dirty="0"/>
          </a:p>
        </p:txBody>
      </p:sp>
      <p:sp>
        <p:nvSpPr>
          <p:cNvPr id="5" name="Title 1"/>
          <p:cNvSpPr txBox="1">
            <a:spLocks/>
          </p:cNvSpPr>
          <p:nvPr/>
        </p:nvSpPr>
        <p:spPr>
          <a:xfrm>
            <a:off x="973508" y="1289959"/>
            <a:ext cx="8686800" cy="5791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200" b="1" dirty="0" smtClean="0">
              <a:solidFill>
                <a:srgbClr val="145EAC"/>
              </a:solidFill>
            </a:endParaRPr>
          </a:p>
          <a:p>
            <a:pPr marL="342900" indent="-342900" algn="l">
              <a:buFont typeface="Wingdings" panose="05000000000000000000" pitchFamily="2" charset="2"/>
              <a:buChar char="§"/>
            </a:pPr>
            <a:endParaRPr lang="en-US" sz="2200" b="1" dirty="0" smtClean="0">
              <a:solidFill>
                <a:srgbClr val="145EAC"/>
              </a:solidFill>
            </a:endParaRPr>
          </a:p>
          <a:p>
            <a:pPr marL="342900" indent="-342900" algn="l">
              <a:buFont typeface="Wingdings" panose="05000000000000000000" pitchFamily="2" charset="2"/>
              <a:buChar char="§"/>
            </a:pPr>
            <a:endParaRPr lang="en-US" sz="2200" b="1" dirty="0">
              <a:solidFill>
                <a:srgbClr val="145EAC"/>
              </a:solidFill>
            </a:endParaRPr>
          </a:p>
        </p:txBody>
      </p:sp>
      <p:pic>
        <p:nvPicPr>
          <p:cNvPr id="6" name="Picture 5"/>
          <p:cNvPicPr>
            <a:picLocks noChangeAspect="1"/>
          </p:cNvPicPr>
          <p:nvPr/>
        </p:nvPicPr>
        <p:blipFill>
          <a:blip r:embed="rId2"/>
          <a:stretch>
            <a:fillRect/>
          </a:stretch>
        </p:blipFill>
        <p:spPr>
          <a:xfrm rot="5400000">
            <a:off x="-2819402" y="2819400"/>
            <a:ext cx="6858002" cy="1219201"/>
          </a:xfrm>
          <a:prstGeom prst="rect">
            <a:avLst/>
          </a:prstGeom>
        </p:spPr>
      </p:pic>
      <p:sp>
        <p:nvSpPr>
          <p:cNvPr id="3" name="TextBox 2"/>
          <p:cNvSpPr txBox="1"/>
          <p:nvPr/>
        </p:nvSpPr>
        <p:spPr>
          <a:xfrm>
            <a:off x="5118787" y="1289959"/>
            <a:ext cx="3962400" cy="2693045"/>
          </a:xfrm>
          <a:prstGeom prst="rect">
            <a:avLst/>
          </a:prstGeom>
          <a:noFill/>
        </p:spPr>
        <p:txBody>
          <a:bodyPr wrap="square" rtlCol="0">
            <a:spAutoFit/>
          </a:bodyPr>
          <a:lstStyle/>
          <a:p>
            <a:r>
              <a:rPr lang="en-US" sz="2200" b="1" dirty="0" smtClean="0">
                <a:solidFill>
                  <a:srgbClr val="145EAC"/>
                </a:solidFill>
                <a:latin typeface="Tw Cen MT Condensed" panose="020B0606020104020203" pitchFamily="34" charset="0"/>
              </a:rPr>
              <a:t>What </a:t>
            </a:r>
            <a:r>
              <a:rPr lang="en-US" sz="2200" b="1" dirty="0">
                <a:solidFill>
                  <a:srgbClr val="145EAC"/>
                </a:solidFill>
                <a:latin typeface="Tw Cen MT Condensed" panose="020B0606020104020203" pitchFamily="34" charset="0"/>
              </a:rPr>
              <a:t>is Coming in 2017 and Beyond?</a:t>
            </a:r>
          </a:p>
          <a:p>
            <a:r>
              <a:rPr lang="en-US" sz="2100" b="1" dirty="0" smtClean="0">
                <a:latin typeface="Tw Cen MT Condensed" panose="020B0606020104020203" pitchFamily="34" charset="0"/>
              </a:rPr>
              <a:t>-</a:t>
            </a:r>
            <a:r>
              <a:rPr lang="en-US" sz="2100" b="1" dirty="0">
                <a:latin typeface="Tw Cen MT Condensed" panose="020B0606020104020203" pitchFamily="34" charset="0"/>
              </a:rPr>
              <a:t>2016 CFA </a:t>
            </a:r>
            <a:r>
              <a:rPr lang="en-US" sz="2100" b="1" dirty="0" smtClean="0">
                <a:latin typeface="Tw Cen MT Condensed" panose="020B0606020104020203" pitchFamily="34" charset="0"/>
              </a:rPr>
              <a:t>Awards</a:t>
            </a:r>
          </a:p>
          <a:p>
            <a:r>
              <a:rPr lang="en-US" sz="2100" b="1" dirty="0" smtClean="0">
                <a:latin typeface="Tw Cen MT Condensed" panose="020B0606020104020203" pitchFamily="34" charset="0"/>
              </a:rPr>
              <a:t>-Schuyler </a:t>
            </a:r>
            <a:r>
              <a:rPr lang="en-US" sz="2100" b="1" dirty="0">
                <a:latin typeface="Tw Cen MT Condensed" panose="020B0606020104020203" pitchFamily="34" charset="0"/>
              </a:rPr>
              <a:t>Business </a:t>
            </a:r>
            <a:r>
              <a:rPr lang="en-US" sz="2100" b="1" dirty="0" smtClean="0">
                <a:latin typeface="Tw Cen MT Condensed" panose="020B0606020104020203" pitchFamily="34" charset="0"/>
              </a:rPr>
              <a:t>Park</a:t>
            </a:r>
          </a:p>
          <a:p>
            <a:endParaRPr lang="en-US" sz="2000" b="1" dirty="0" smtClean="0">
              <a:latin typeface="Tw Cen MT Condensed" panose="020B0606020104020203" pitchFamily="34" charset="0"/>
            </a:endParaRPr>
          </a:p>
          <a:p>
            <a:r>
              <a:rPr lang="en-US" sz="2200" b="1" dirty="0" smtClean="0">
                <a:solidFill>
                  <a:srgbClr val="145EAC"/>
                </a:solidFill>
                <a:latin typeface="Tw Cen MT Condensed" panose="020B0606020104020203" pitchFamily="34" charset="0"/>
              </a:rPr>
              <a:t>Financials</a:t>
            </a:r>
            <a:endParaRPr lang="en-US" sz="2200" b="1" dirty="0">
              <a:solidFill>
                <a:srgbClr val="145EAC"/>
              </a:solidFill>
              <a:latin typeface="Tw Cen MT Condensed" panose="020B0606020104020203" pitchFamily="34" charset="0"/>
            </a:endParaRPr>
          </a:p>
          <a:p>
            <a:r>
              <a:rPr lang="en-US" sz="2100" b="1" dirty="0">
                <a:latin typeface="Tw Cen MT Condensed" panose="020B0606020104020203" pitchFamily="34" charset="0"/>
              </a:rPr>
              <a:t>-Social Media</a:t>
            </a:r>
          </a:p>
          <a:p>
            <a:r>
              <a:rPr lang="en-US" sz="2100" b="1" dirty="0" smtClean="0">
                <a:latin typeface="Tw Cen MT Condensed" panose="020B0606020104020203" pitchFamily="34" charset="0"/>
              </a:rPr>
              <a:t>-Current Financials</a:t>
            </a:r>
          </a:p>
          <a:p>
            <a:r>
              <a:rPr lang="en-US" sz="2100" b="1" dirty="0" smtClean="0">
                <a:latin typeface="Tw Cen MT Condensed" panose="020B0606020104020203" pitchFamily="34" charset="0"/>
              </a:rPr>
              <a:t>-Contributors</a:t>
            </a:r>
          </a:p>
        </p:txBody>
      </p:sp>
      <p:sp>
        <p:nvSpPr>
          <p:cNvPr id="7" name="TextBox 6"/>
          <p:cNvSpPr txBox="1"/>
          <p:nvPr/>
        </p:nvSpPr>
        <p:spPr>
          <a:xfrm>
            <a:off x="1477354" y="1289959"/>
            <a:ext cx="3581400" cy="4608954"/>
          </a:xfrm>
          <a:prstGeom prst="rect">
            <a:avLst/>
          </a:prstGeom>
          <a:noFill/>
        </p:spPr>
        <p:txBody>
          <a:bodyPr wrap="square" rtlCol="0">
            <a:spAutoFit/>
          </a:bodyPr>
          <a:lstStyle/>
          <a:p>
            <a:r>
              <a:rPr lang="en-US" sz="2200" b="1" dirty="0">
                <a:solidFill>
                  <a:srgbClr val="145EAC"/>
                </a:solidFill>
                <a:latin typeface="Tw Cen MT Condensed" panose="020B0606020104020203" pitchFamily="34" charset="0"/>
              </a:rPr>
              <a:t>2016 </a:t>
            </a:r>
            <a:r>
              <a:rPr lang="en-US" sz="2200" b="1" dirty="0" smtClean="0">
                <a:solidFill>
                  <a:srgbClr val="145EAC"/>
                </a:solidFill>
                <a:latin typeface="Tw Cen MT Condensed" panose="020B0606020104020203" pitchFamily="34" charset="0"/>
              </a:rPr>
              <a:t>Overview</a:t>
            </a:r>
          </a:p>
          <a:p>
            <a:r>
              <a:rPr lang="en-US" sz="2100" b="1" dirty="0" smtClean="0">
                <a:latin typeface="Tw Cen MT Condensed" panose="020B0606020104020203" pitchFamily="34" charset="0"/>
              </a:rPr>
              <a:t>-Wastewater </a:t>
            </a:r>
            <a:r>
              <a:rPr lang="en-US" sz="2100" b="1" dirty="0">
                <a:latin typeface="Tw Cen MT Condensed" panose="020B0606020104020203" pitchFamily="34" charset="0"/>
              </a:rPr>
              <a:t>Treatment Plant</a:t>
            </a:r>
          </a:p>
          <a:p>
            <a:r>
              <a:rPr lang="en-US" sz="2100" b="1" dirty="0">
                <a:latin typeface="Tw Cen MT Condensed" panose="020B0606020104020203" pitchFamily="34" charset="0"/>
              </a:rPr>
              <a:t>-Watkins Brewery Vacation Rentals</a:t>
            </a:r>
          </a:p>
          <a:p>
            <a:r>
              <a:rPr lang="en-US" sz="2100" b="1" dirty="0">
                <a:latin typeface="Tw Cen MT Condensed" panose="020B0606020104020203" pitchFamily="34" charset="0"/>
              </a:rPr>
              <a:t>-Middle School </a:t>
            </a:r>
            <a:r>
              <a:rPr lang="en-US" sz="2100" b="1" dirty="0" smtClean="0">
                <a:latin typeface="Tw Cen MT Condensed" panose="020B0606020104020203" pitchFamily="34" charset="0"/>
              </a:rPr>
              <a:t>Apartments</a:t>
            </a:r>
          </a:p>
          <a:p>
            <a:r>
              <a:rPr lang="en-US" sz="2100" b="1" dirty="0" smtClean="0">
                <a:latin typeface="Tw Cen MT Condensed" panose="020B0606020104020203" pitchFamily="34" charset="0"/>
              </a:rPr>
              <a:t>Community </a:t>
            </a:r>
            <a:r>
              <a:rPr lang="en-US" sz="2100" b="1" dirty="0">
                <a:latin typeface="Tw Cen MT Condensed" panose="020B0606020104020203" pitchFamily="34" charset="0"/>
              </a:rPr>
              <a:t>Space</a:t>
            </a:r>
          </a:p>
          <a:p>
            <a:r>
              <a:rPr lang="en-US" sz="2100" b="1" dirty="0">
                <a:latin typeface="Tw Cen MT Condensed" panose="020B0606020104020203" pitchFamily="34" charset="0"/>
              </a:rPr>
              <a:t>-Middle Marina </a:t>
            </a:r>
          </a:p>
          <a:p>
            <a:r>
              <a:rPr lang="en-US" sz="2100" b="1" dirty="0">
                <a:latin typeface="Tw Cen MT Condensed" panose="020B0606020104020203" pitchFamily="34" charset="0"/>
              </a:rPr>
              <a:t>-Downtown Revitalization Initiative </a:t>
            </a:r>
          </a:p>
          <a:p>
            <a:r>
              <a:rPr lang="en-US" sz="2100" b="1" dirty="0">
                <a:latin typeface="Tw Cen MT Condensed" panose="020B0606020104020203" pitchFamily="34" charset="0"/>
              </a:rPr>
              <a:t>-Montour Falls Canal Dredging </a:t>
            </a:r>
          </a:p>
          <a:p>
            <a:r>
              <a:rPr lang="en-US" sz="2100" b="1" dirty="0">
                <a:latin typeface="Tw Cen MT Condensed" panose="020B0606020104020203" pitchFamily="34" charset="0"/>
              </a:rPr>
              <a:t>-Northern Gateway TAP </a:t>
            </a:r>
            <a:r>
              <a:rPr lang="en-US" sz="2100" b="1" dirty="0" smtClean="0">
                <a:latin typeface="Tw Cen MT Condensed" panose="020B0606020104020203" pitchFamily="34" charset="0"/>
              </a:rPr>
              <a:t>Grant</a:t>
            </a:r>
          </a:p>
          <a:p>
            <a:r>
              <a:rPr lang="en-US" sz="2100" b="1" dirty="0" smtClean="0">
                <a:latin typeface="Tw Cen MT Condensed" panose="020B0606020104020203" pitchFamily="34" charset="0"/>
              </a:rPr>
              <a:t>Southern Gateway</a:t>
            </a:r>
            <a:endParaRPr lang="en-US" sz="2100" b="1" dirty="0">
              <a:latin typeface="Tw Cen MT Condensed" panose="020B0606020104020203" pitchFamily="34" charset="0"/>
            </a:endParaRPr>
          </a:p>
          <a:p>
            <a:r>
              <a:rPr lang="en-US" sz="2100" b="1" dirty="0">
                <a:latin typeface="Tw Cen MT Condensed" panose="020B0606020104020203" pitchFamily="34" charset="0"/>
              </a:rPr>
              <a:t>-Kayak Launch</a:t>
            </a:r>
          </a:p>
          <a:p>
            <a:r>
              <a:rPr lang="en-US" sz="2100" b="1" dirty="0">
                <a:latin typeface="Tw Cen MT Condensed" panose="020B0606020104020203" pitchFamily="34" charset="0"/>
              </a:rPr>
              <a:t>-Finger Lakes Gateway </a:t>
            </a:r>
            <a:r>
              <a:rPr lang="en-US" sz="2100" b="1" dirty="0" smtClean="0">
                <a:latin typeface="Tw Cen MT Condensed" panose="020B0606020104020203" pitchFamily="34" charset="0"/>
              </a:rPr>
              <a:t>Community      Development </a:t>
            </a:r>
            <a:r>
              <a:rPr lang="en-US" sz="2100" b="1" dirty="0">
                <a:latin typeface="Tw Cen MT Condensed" panose="020B0606020104020203" pitchFamily="34" charset="0"/>
              </a:rPr>
              <a:t>Corporation</a:t>
            </a:r>
          </a:p>
          <a:p>
            <a:endParaRPr lang="en-US" sz="195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908" y="4156582"/>
            <a:ext cx="2932336" cy="2272048"/>
          </a:xfrm>
          <a:prstGeom prst="rect">
            <a:avLst/>
          </a:prstGeom>
        </p:spPr>
      </p:pic>
    </p:spTree>
    <p:extLst>
      <p:ext uri="{BB962C8B-B14F-4D97-AF65-F5344CB8AC3E}">
        <p14:creationId xmlns:p14="http://schemas.microsoft.com/office/powerpoint/2010/main" val="3290745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433" r="25709" b="37828"/>
          <a:stretch/>
        </p:blipFill>
        <p:spPr>
          <a:xfrm>
            <a:off x="7467600" y="5257800"/>
            <a:ext cx="1258104" cy="1295400"/>
          </a:xfrm>
          <a:prstGeom prst="rect">
            <a:avLst/>
          </a:prstGeom>
        </p:spPr>
      </p:pic>
      <p:sp>
        <p:nvSpPr>
          <p:cNvPr id="6" name="Title 1"/>
          <p:cNvSpPr txBox="1">
            <a:spLocks/>
          </p:cNvSpPr>
          <p:nvPr/>
        </p:nvSpPr>
        <p:spPr>
          <a:xfrm>
            <a:off x="5486400" y="152400"/>
            <a:ext cx="3438526" cy="3048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800" b="1" dirty="0" smtClean="0">
              <a:solidFill>
                <a:srgbClr val="145EAC"/>
              </a:solidFill>
              <a:latin typeface="Tw Cen MT Condensed" panose="020B0606020104020203" pitchFamily="34" charset="0"/>
            </a:endParaRPr>
          </a:p>
          <a:p>
            <a:pPr algn="l"/>
            <a:endParaRPr lang="en-US" sz="1800" b="1" dirty="0">
              <a:solidFill>
                <a:srgbClr val="145EAC"/>
              </a:solidFill>
              <a:latin typeface="Tw Cen MT Condensed" panose="020B0606020104020203" pitchFamily="34" charset="0"/>
            </a:endParaRPr>
          </a:p>
          <a:p>
            <a:pPr algn="l"/>
            <a:r>
              <a:rPr lang="en-US" sz="1800" b="1" dirty="0" smtClean="0">
                <a:solidFill>
                  <a:srgbClr val="145EAC"/>
                </a:solidFill>
                <a:latin typeface="Tw Cen MT Condensed" panose="020B0606020104020203" pitchFamily="34" charset="0"/>
              </a:rPr>
              <a:t>About the Finger Lakes Gateway CDC</a:t>
            </a:r>
          </a:p>
          <a:p>
            <a:pPr algn="l"/>
            <a:r>
              <a:rPr lang="en-US" sz="1800" b="1" dirty="0" smtClean="0">
                <a:latin typeface="Tw Cen MT Condensed" panose="020B0606020104020203" pitchFamily="34" charset="0"/>
              </a:rPr>
              <a:t>The mission of the Finger Lakes Gateway Community Development Corporation is to improve economic well-being in Schuyler County and the region through a community-driven, collaborative approach that fosters economic vitality by attracting new capital investment;  facilitating commercial and residential development; and creating sustainable, living-wage employment opportunities.</a:t>
            </a:r>
          </a:p>
          <a:p>
            <a:pPr algn="l"/>
            <a:endParaRPr lang="en-US" sz="1800" b="1" dirty="0" smtClean="0">
              <a:latin typeface="Tw Cen MT Condensed" panose="020B0606020104020203" pitchFamily="34" charset="0"/>
            </a:endParaRPr>
          </a:p>
          <a:p>
            <a:pPr algn="l"/>
            <a:r>
              <a:rPr lang="en-US" sz="1800" b="1" dirty="0" smtClean="0">
                <a:solidFill>
                  <a:srgbClr val="145EAD"/>
                </a:solidFill>
                <a:latin typeface="Tw Cen MT Condensed" panose="020B0606020104020203" pitchFamily="34" charset="0"/>
              </a:rPr>
              <a:t>The CDC is a 501c-3 non-profit organization which is able to receive </a:t>
            </a:r>
            <a:r>
              <a:rPr lang="en-US" sz="1800" b="1" u="sng" dirty="0" smtClean="0">
                <a:solidFill>
                  <a:srgbClr val="145EAD"/>
                </a:solidFill>
                <a:latin typeface="Tw Cen MT Condensed" panose="020B0606020104020203" pitchFamily="34" charset="0"/>
              </a:rPr>
              <a:t>charitable</a:t>
            </a:r>
            <a:r>
              <a:rPr lang="en-US" sz="1800" b="1" dirty="0" smtClean="0">
                <a:solidFill>
                  <a:srgbClr val="145EAD"/>
                </a:solidFill>
                <a:latin typeface="Tw Cen MT Condensed" panose="020B0606020104020203" pitchFamily="34" charset="0"/>
              </a:rPr>
              <a:t> donations. </a:t>
            </a:r>
          </a:p>
        </p:txBody>
      </p:sp>
      <p:pic>
        <p:nvPicPr>
          <p:cNvPr id="5" name="Picture 4"/>
          <p:cNvPicPr>
            <a:picLocks noChangeAspect="1"/>
          </p:cNvPicPr>
          <p:nvPr/>
        </p:nvPicPr>
        <p:blipFill>
          <a:blip r:embed="rId3"/>
          <a:stretch>
            <a:fillRect/>
          </a:stretch>
        </p:blipFill>
        <p:spPr>
          <a:xfrm rot="5400000">
            <a:off x="-2933702" y="2933700"/>
            <a:ext cx="6858002" cy="990601"/>
          </a:xfrm>
          <a:prstGeom prst="rect">
            <a:avLst/>
          </a:prstGeom>
        </p:spPr>
      </p:pic>
      <p:pic>
        <p:nvPicPr>
          <p:cNvPr id="7" name="Picture 4" descr="Image may contain: one or more people, shoes and outdo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179" t="11196" r="3348"/>
          <a:stretch/>
        </p:blipFill>
        <p:spPr bwMode="auto">
          <a:xfrm>
            <a:off x="1371600" y="685800"/>
            <a:ext cx="3438714" cy="28400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19400" y="158578"/>
            <a:ext cx="4274183" cy="369332"/>
          </a:xfrm>
          <a:prstGeom prst="rect">
            <a:avLst/>
          </a:prstGeom>
        </p:spPr>
        <p:txBody>
          <a:bodyPr wrap="none">
            <a:spAutoFit/>
          </a:bodyPr>
          <a:lstStyle/>
          <a:p>
            <a:pPr lvl="0"/>
            <a:r>
              <a:rPr lang="en-US" b="1" dirty="0" smtClean="0">
                <a:solidFill>
                  <a:srgbClr val="145EAC"/>
                </a:solidFill>
              </a:rPr>
              <a:t>FLX Community Development Corporation </a:t>
            </a:r>
            <a:endParaRPr lang="en-US" b="1" dirty="0">
              <a:solidFill>
                <a:srgbClr val="145EAC"/>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3683724"/>
            <a:ext cx="3438714" cy="3971344"/>
          </a:xfrm>
          <a:prstGeom prst="rect">
            <a:avLst/>
          </a:prstGeom>
        </p:spPr>
      </p:pic>
    </p:spTree>
    <p:extLst>
      <p:ext uri="{BB962C8B-B14F-4D97-AF65-F5344CB8AC3E}">
        <p14:creationId xmlns:p14="http://schemas.microsoft.com/office/powerpoint/2010/main" val="3916092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145EAC"/>
                </a:solidFill>
                <a:latin typeface="Tw Cen MT Condensed" panose="020B0606020104020203" pitchFamily="34" charset="0"/>
              </a:rPr>
              <a:t>What is Coming in 2017 </a:t>
            </a:r>
            <a:endParaRPr lang="en-US" sz="4800" b="1" dirty="0" smtClean="0">
              <a:solidFill>
                <a:srgbClr val="145EAC"/>
              </a:solidFill>
              <a:latin typeface="Tw Cen MT Condensed" panose="020B0606020104020203" pitchFamily="34" charset="0"/>
            </a:endParaRPr>
          </a:p>
          <a:p>
            <a:r>
              <a:rPr lang="en-US" sz="4800" b="1" dirty="0" smtClean="0">
                <a:solidFill>
                  <a:srgbClr val="145EAC"/>
                </a:solidFill>
                <a:latin typeface="Tw Cen MT Condensed" panose="020B0606020104020203" pitchFamily="34" charset="0"/>
              </a:rPr>
              <a:t>and </a:t>
            </a:r>
            <a:r>
              <a:rPr lang="en-US" sz="4800" b="1" dirty="0">
                <a:solidFill>
                  <a:srgbClr val="145EAC"/>
                </a:solidFill>
                <a:latin typeface="Tw Cen MT Condensed" panose="020B0606020104020203" pitchFamily="34" charset="0"/>
              </a:rPr>
              <a:t>Beyond?</a:t>
            </a:r>
          </a:p>
          <a:p>
            <a:endParaRPr lang="en-US" sz="4000" b="1" dirty="0" smtClean="0">
              <a:solidFill>
                <a:srgbClr val="595A5C"/>
              </a:solidFill>
            </a:endParaRPr>
          </a:p>
          <a:p>
            <a:endParaRPr lang="en-US" sz="4000" b="1" dirty="0" smtClean="0">
              <a:solidFill>
                <a:srgbClr val="595A5C"/>
              </a:solidFill>
            </a:endParaRPr>
          </a:p>
          <a:p>
            <a:endParaRPr lang="en-US" sz="4000" b="1" dirty="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spTree>
    <p:extLst>
      <p:ext uri="{BB962C8B-B14F-4D97-AF65-F5344CB8AC3E}">
        <p14:creationId xmlns:p14="http://schemas.microsoft.com/office/powerpoint/2010/main" val="2658702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3581400" y="381000"/>
            <a:ext cx="3438526" cy="3048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800" b="1" dirty="0" smtClean="0">
              <a:solidFill>
                <a:srgbClr val="145EAC"/>
              </a:solidFill>
              <a:latin typeface="Tw Cen MT Condensed" panose="020B0606020104020203" pitchFamily="34" charset="0"/>
            </a:endParaRPr>
          </a:p>
          <a:p>
            <a:pPr algn="l"/>
            <a:endParaRPr lang="en-US" sz="1800" b="1" dirty="0">
              <a:solidFill>
                <a:srgbClr val="145EAC"/>
              </a:solidFill>
              <a:latin typeface="Tw Cen MT Condensed" panose="020B0606020104020203" pitchFamily="34" charset="0"/>
            </a:endParaRPr>
          </a:p>
        </p:txBody>
      </p:sp>
      <p:pic>
        <p:nvPicPr>
          <p:cNvPr id="5" name="Picture 4"/>
          <p:cNvPicPr>
            <a:picLocks noChangeAspect="1"/>
          </p:cNvPicPr>
          <p:nvPr/>
        </p:nvPicPr>
        <p:blipFill>
          <a:blip r:embed="rId3"/>
          <a:stretch>
            <a:fillRect/>
          </a:stretch>
        </p:blipFill>
        <p:spPr>
          <a:xfrm rot="5400000">
            <a:off x="-2933702" y="2933700"/>
            <a:ext cx="6858002" cy="990601"/>
          </a:xfrm>
          <a:prstGeom prst="rect">
            <a:avLst/>
          </a:prstGeom>
        </p:spPr>
      </p:pic>
      <p:sp>
        <p:nvSpPr>
          <p:cNvPr id="2" name="Rectangle 1"/>
          <p:cNvSpPr/>
          <p:nvPr/>
        </p:nvSpPr>
        <p:spPr>
          <a:xfrm>
            <a:off x="3352800" y="381000"/>
            <a:ext cx="3094950" cy="369332"/>
          </a:xfrm>
          <a:prstGeom prst="rect">
            <a:avLst/>
          </a:prstGeom>
        </p:spPr>
        <p:txBody>
          <a:bodyPr wrap="none">
            <a:spAutoFit/>
          </a:bodyPr>
          <a:lstStyle/>
          <a:p>
            <a:pPr lvl="0"/>
            <a:r>
              <a:rPr lang="en-US" b="1" dirty="0" smtClean="0">
                <a:solidFill>
                  <a:srgbClr val="145EAC"/>
                </a:solidFill>
              </a:rPr>
              <a:t>Business Improvement District</a:t>
            </a:r>
            <a:endParaRPr lang="en-US" b="1" dirty="0">
              <a:solidFill>
                <a:srgbClr val="145EAC"/>
              </a:solidFill>
            </a:endParaRPr>
          </a:p>
        </p:txBody>
      </p:sp>
      <p:sp>
        <p:nvSpPr>
          <p:cNvPr id="9" name="Rectangle 8"/>
          <p:cNvSpPr/>
          <p:nvPr/>
        </p:nvSpPr>
        <p:spPr>
          <a:xfrm>
            <a:off x="3581400" y="6373896"/>
            <a:ext cx="2472921" cy="584775"/>
          </a:xfrm>
          <a:prstGeom prst="rect">
            <a:avLst/>
          </a:prstGeom>
        </p:spPr>
        <p:txBody>
          <a:bodyPr wrap="none">
            <a:spAutoFit/>
          </a:bodyPr>
          <a:lstStyle/>
          <a:p>
            <a:pPr algn="ctr"/>
            <a:r>
              <a:rPr lang="en-US" sz="3200" b="1" dirty="0">
                <a:latin typeface="Tw Cen MT Condensed" panose="020B0606020104020203" pitchFamily="34" charset="0"/>
              </a:rPr>
              <a:t>Kristin VanHorn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765354"/>
            <a:ext cx="4547849" cy="5697618"/>
          </a:xfrm>
          <a:prstGeom prst="rect">
            <a:avLst/>
          </a:prstGeom>
        </p:spPr>
      </p:pic>
    </p:spTree>
    <p:extLst>
      <p:ext uri="{BB962C8B-B14F-4D97-AF65-F5344CB8AC3E}">
        <p14:creationId xmlns:p14="http://schemas.microsoft.com/office/powerpoint/2010/main" val="4007220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521" y="2850297"/>
            <a:ext cx="3358211" cy="2521803"/>
          </a:xfrm>
          <a:prstGeom prst="rect">
            <a:avLst/>
          </a:prstGeom>
        </p:spPr>
      </p:pic>
      <p:sp>
        <p:nvSpPr>
          <p:cNvPr id="2" name="Title 1"/>
          <p:cNvSpPr txBox="1">
            <a:spLocks/>
          </p:cNvSpPr>
          <p:nvPr/>
        </p:nvSpPr>
        <p:spPr>
          <a:xfrm>
            <a:off x="152400" y="152400"/>
            <a:ext cx="8686800" cy="6477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smtClean="0">
              <a:solidFill>
                <a:srgbClr val="595A5C"/>
              </a:solidFill>
            </a:endParaRPr>
          </a:p>
          <a:p>
            <a:endParaRPr lang="en-US" sz="4000" b="1" dirty="0" smtClean="0">
              <a:solidFill>
                <a:srgbClr val="595A5C"/>
              </a:solidFill>
            </a:endParaRPr>
          </a:p>
          <a:p>
            <a:endParaRPr lang="en-US" sz="4000" b="1" dirty="0">
              <a:solidFill>
                <a:srgbClr val="595A5C"/>
              </a:solidFill>
            </a:endParaRPr>
          </a:p>
        </p:txBody>
      </p:sp>
      <p:pic>
        <p:nvPicPr>
          <p:cNvPr id="3" name="Picture 2"/>
          <p:cNvPicPr>
            <a:picLocks noChangeAspect="1"/>
          </p:cNvPicPr>
          <p:nvPr/>
        </p:nvPicPr>
        <p:blipFill>
          <a:blip r:embed="rId3"/>
          <a:stretch>
            <a:fillRect/>
          </a:stretch>
        </p:blipFill>
        <p:spPr>
          <a:xfrm rot="5400000">
            <a:off x="-2819402" y="2819400"/>
            <a:ext cx="6858002" cy="1219201"/>
          </a:xfrm>
          <a:prstGeom prst="rect">
            <a:avLst/>
          </a:prstGeom>
        </p:spPr>
      </p:pic>
      <p:sp>
        <p:nvSpPr>
          <p:cNvPr id="4" name="TextBox 3"/>
          <p:cNvSpPr txBox="1"/>
          <p:nvPr/>
        </p:nvSpPr>
        <p:spPr>
          <a:xfrm>
            <a:off x="1676400" y="609600"/>
            <a:ext cx="6553200" cy="830997"/>
          </a:xfrm>
          <a:prstGeom prst="rect">
            <a:avLst/>
          </a:prstGeom>
          <a:noFill/>
        </p:spPr>
        <p:txBody>
          <a:bodyPr wrap="square" rtlCol="0">
            <a:spAutoFit/>
          </a:bodyPr>
          <a:lstStyle/>
          <a:p>
            <a:pPr algn="ctr"/>
            <a:r>
              <a:rPr lang="en-US" sz="2400" b="1" dirty="0">
                <a:solidFill>
                  <a:srgbClr val="145EAC"/>
                </a:solidFill>
              </a:rPr>
              <a:t>2016 Consolidated Funding Awards (CFA) Update</a:t>
            </a:r>
          </a:p>
          <a:p>
            <a:pPr algn="ctr"/>
            <a:endParaRPr lang="en-US" sz="2400"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130" t="17500" r="10638" b="14584"/>
          <a:stretch/>
        </p:blipFill>
        <p:spPr>
          <a:xfrm rot="16200000">
            <a:off x="1467847" y="845832"/>
            <a:ext cx="2105027" cy="24923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1447800"/>
            <a:ext cx="2590800" cy="19431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873" y="4512823"/>
            <a:ext cx="2090151" cy="139470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5662" y="4038600"/>
            <a:ext cx="2246648" cy="1495425"/>
          </a:xfrm>
          <a:prstGeom prst="rect">
            <a:avLst/>
          </a:prstGeom>
        </p:spPr>
      </p:pic>
      <p:sp>
        <p:nvSpPr>
          <p:cNvPr id="10" name="Rectangle 9"/>
          <p:cNvSpPr/>
          <p:nvPr/>
        </p:nvSpPr>
        <p:spPr>
          <a:xfrm>
            <a:off x="3297899" y="6317532"/>
            <a:ext cx="3310202" cy="584775"/>
          </a:xfrm>
          <a:prstGeom prst="rect">
            <a:avLst/>
          </a:prstGeom>
        </p:spPr>
        <p:txBody>
          <a:bodyPr wrap="none">
            <a:spAutoFit/>
          </a:bodyPr>
          <a:lstStyle/>
          <a:p>
            <a:r>
              <a:rPr lang="en-US" sz="3200" b="1" dirty="0" smtClean="0">
                <a:latin typeface="Tw Cen MT Condensed" panose="020B0606020104020203" pitchFamily="34" charset="0"/>
              </a:rPr>
              <a:t>Judy McKinney Cherry</a:t>
            </a:r>
            <a:endParaRPr lang="en-US" sz="3200" b="1" dirty="0">
              <a:latin typeface="Tw Cen MT Condensed" panose="020B0606020104020203" pitchFamily="34" charset="0"/>
            </a:endParaRPr>
          </a:p>
        </p:txBody>
      </p:sp>
    </p:spTree>
    <p:extLst>
      <p:ext uri="{BB962C8B-B14F-4D97-AF65-F5344CB8AC3E}">
        <p14:creationId xmlns:p14="http://schemas.microsoft.com/office/powerpoint/2010/main" val="118898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45000" t="65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smtClean="0">
              <a:solidFill>
                <a:srgbClr val="595A5C"/>
              </a:solidFill>
            </a:endParaRPr>
          </a:p>
          <a:p>
            <a:r>
              <a:rPr lang="en-US" sz="4000" b="1" dirty="0" smtClean="0">
                <a:solidFill>
                  <a:srgbClr val="595A5C"/>
                </a:solidFill>
              </a:rPr>
              <a:t>Judy Cherry(?)</a:t>
            </a:r>
          </a:p>
          <a:p>
            <a:endParaRPr lang="en-US" sz="4000" b="1" dirty="0" smtClean="0">
              <a:solidFill>
                <a:srgbClr val="595A5C"/>
              </a:solidFill>
            </a:endParaRPr>
          </a:p>
          <a:p>
            <a:endParaRPr lang="en-US" sz="4000" b="1" dirty="0">
              <a:solidFill>
                <a:srgbClr val="595A5C"/>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31200819"/>
              </p:ext>
            </p:extLst>
          </p:nvPr>
        </p:nvGraphicFramePr>
        <p:xfrm>
          <a:off x="152398" y="152401"/>
          <a:ext cx="8915401" cy="6646386"/>
        </p:xfrm>
        <a:graphic>
          <a:graphicData uri="http://schemas.openxmlformats.org/drawingml/2006/table">
            <a:tbl>
              <a:tblPr firstRow="1" firstCol="1" bandRow="1">
                <a:tableStyleId>{5C22544A-7EE6-4342-B048-85BDC9FD1C3A}</a:tableStyleId>
              </a:tblPr>
              <a:tblGrid>
                <a:gridCol w="1251938"/>
                <a:gridCol w="1442783"/>
                <a:gridCol w="4846600"/>
                <a:gridCol w="1374080"/>
              </a:tblGrid>
              <a:tr h="218086">
                <a:tc>
                  <a:txBody>
                    <a:bodyPr/>
                    <a:lstStyle/>
                    <a:p>
                      <a:pPr marL="0" marR="0" algn="ctr">
                        <a:spcBef>
                          <a:spcPts val="0"/>
                        </a:spcBef>
                        <a:spcAft>
                          <a:spcPts val="0"/>
                        </a:spcAft>
                      </a:pPr>
                      <a:r>
                        <a:rPr lang="en-US" sz="1050" dirty="0" smtClean="0">
                          <a:effectLst/>
                          <a:latin typeface="Calibri"/>
                          <a:ea typeface="Calibri"/>
                          <a:cs typeface="Times New Roman"/>
                        </a:rPr>
                        <a:t>Agency</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dirty="0" smtClean="0">
                          <a:effectLst/>
                          <a:latin typeface="Calibri"/>
                          <a:ea typeface="Calibri"/>
                          <a:cs typeface="Times New Roman"/>
                        </a:rPr>
                        <a:t>Project Title</a:t>
                      </a:r>
                      <a:endParaRPr lang="en-US" sz="1050" dirty="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smtClean="0">
                          <a:effectLst/>
                          <a:latin typeface="Calibri"/>
                          <a:ea typeface="Calibri"/>
                          <a:cs typeface="Times New Roman"/>
                        </a:rPr>
                        <a:t>Project Description</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dirty="0" smtClean="0">
                          <a:effectLst/>
                          <a:latin typeface="Calibri"/>
                          <a:ea typeface="Calibri"/>
                          <a:cs typeface="Times New Roman"/>
                        </a:rPr>
                        <a:t>Award</a:t>
                      </a:r>
                      <a:endParaRPr lang="en-US" sz="1050" dirty="0">
                        <a:effectLst/>
                        <a:latin typeface="Calibri"/>
                        <a:ea typeface="Calibri"/>
                        <a:cs typeface="Times New Roman"/>
                      </a:endParaRPr>
                    </a:p>
                  </a:txBody>
                  <a:tcPr marL="44084" marR="44084" marT="0" marB="0"/>
                </a:tc>
              </a:tr>
              <a:tr h="903500">
                <a:tc>
                  <a:txBody>
                    <a:bodyPr/>
                    <a:lstStyle/>
                    <a:p>
                      <a:pPr marL="0" marR="0" algn="ctr">
                        <a:spcBef>
                          <a:spcPts val="0"/>
                        </a:spcBef>
                        <a:spcAft>
                          <a:spcPts val="0"/>
                        </a:spcAft>
                      </a:pPr>
                      <a:r>
                        <a:rPr lang="en-US" sz="1050" dirty="0">
                          <a:effectLst/>
                        </a:rPr>
                        <a:t>Schuyler County</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dirty="0">
                          <a:effectLst/>
                        </a:rPr>
                        <a:t>Project Seneca Strategic Planning and Implementation</a:t>
                      </a:r>
                      <a:endParaRPr lang="en-US" sz="1050" dirty="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Schuyler County will prepare a regional strategic plan for Watkins Glen and Montour Falls and implement projects identified in the Watkins Glen Local Waterfront Revitalization Program. Capital projects include the rehabilitation of Clute Park bathhouse, Catharine Valley Trail Connector extension and enhancements at Clute Park and Montour Falls Marina.</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$1,091,500</a:t>
                      </a:r>
                      <a:endParaRPr lang="en-US" sz="1050">
                        <a:effectLst/>
                        <a:latin typeface="Calibri"/>
                        <a:ea typeface="Calibri"/>
                        <a:cs typeface="Times New Roman"/>
                      </a:endParaRPr>
                    </a:p>
                  </a:txBody>
                  <a:tcPr marL="44084" marR="44084" marT="0" marB="0"/>
                </a:tc>
              </a:tr>
              <a:tr h="792379">
                <a:tc>
                  <a:txBody>
                    <a:bodyPr/>
                    <a:lstStyle/>
                    <a:p>
                      <a:pPr marL="0" marR="0" algn="ctr">
                        <a:spcBef>
                          <a:spcPts val="0"/>
                        </a:spcBef>
                        <a:spcAft>
                          <a:spcPts val="0"/>
                        </a:spcAft>
                      </a:pPr>
                      <a:r>
                        <a:rPr lang="en-US" sz="1050">
                          <a:effectLst/>
                        </a:rPr>
                        <a:t>Schuyler County Partnership for Economic Development (SCOPED)</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dirty="0">
                          <a:effectLst/>
                        </a:rPr>
                        <a:t>Schuyler County Business Park Ultra Premium Shared Wine Facility</a:t>
                      </a:r>
                      <a:endParaRPr lang="en-US" sz="1050" dirty="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smtClean="0">
                          <a:effectLst/>
                        </a:rPr>
                        <a:t>SCOPED will </a:t>
                      </a:r>
                      <a:r>
                        <a:rPr lang="en-US" sz="1050" dirty="0">
                          <a:effectLst/>
                        </a:rPr>
                        <a:t>create an ultra-premium wine production, warehousing and distribution facility that will focus on exports across the United States and internationally</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$250,000</a:t>
                      </a:r>
                      <a:endParaRPr lang="en-US" sz="1050">
                        <a:effectLst/>
                        <a:latin typeface="Calibri"/>
                        <a:ea typeface="Calibri"/>
                        <a:cs typeface="Times New Roman"/>
                      </a:endParaRPr>
                    </a:p>
                  </a:txBody>
                  <a:tcPr marL="44084" marR="44084" marT="0" marB="0"/>
                </a:tc>
              </a:tr>
              <a:tr h="903500">
                <a:tc>
                  <a:txBody>
                    <a:bodyPr/>
                    <a:lstStyle/>
                    <a:p>
                      <a:pPr marL="0" marR="0" algn="ctr">
                        <a:spcBef>
                          <a:spcPts val="0"/>
                        </a:spcBef>
                        <a:spcAft>
                          <a:spcPts val="0"/>
                        </a:spcAft>
                      </a:pPr>
                      <a:r>
                        <a:rPr lang="en-US" sz="1050">
                          <a:effectLst/>
                        </a:rPr>
                        <a:t>Schuyler County Soil and Water Conservation District</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Total Maximum Daily Load Nutrient Reduction and Habitat Improvement Project</a:t>
                      </a:r>
                      <a:endParaRPr lang="en-US" sz="105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The Schuyler County Soil and Water Conservation District will replace culverts on Stillwell Road on Spring Brook. The project will enhance native brown trout population and reduce sedimentation and nutrients going to Cayuga Lake.</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$100,000</a:t>
                      </a:r>
                      <a:endParaRPr lang="en-US" sz="1050">
                        <a:effectLst/>
                        <a:latin typeface="Calibri"/>
                        <a:ea typeface="Calibri"/>
                        <a:cs typeface="Times New Roman"/>
                      </a:endParaRPr>
                    </a:p>
                  </a:txBody>
                  <a:tcPr marL="44084" marR="44084" marT="0" marB="0"/>
                </a:tc>
              </a:tr>
              <a:tr h="752916">
                <a:tc>
                  <a:txBody>
                    <a:bodyPr/>
                    <a:lstStyle/>
                    <a:p>
                      <a:pPr marL="0" marR="0" algn="ctr">
                        <a:spcBef>
                          <a:spcPts val="0"/>
                        </a:spcBef>
                        <a:spcAft>
                          <a:spcPts val="0"/>
                        </a:spcAft>
                      </a:pPr>
                      <a:r>
                        <a:rPr lang="en-US" sz="1050">
                          <a:effectLst/>
                        </a:rPr>
                        <a:t>Schuyler County Soil and Water Conservation District</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Schuyler County Multi Barrier Phase III</a:t>
                      </a:r>
                      <a:endParaRPr lang="en-US" sz="105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The Schuyler County Soil and Water Conservation District will purchase materials needed to stabilize streams and road ditches and repair and replace infrastructure. The project will create habitat, and prevent erosion/sedimentation and the associated nutrient deposition in nearby streams and lakes.</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$350,000</a:t>
                      </a:r>
                      <a:endParaRPr lang="en-US" sz="1050">
                        <a:effectLst/>
                        <a:latin typeface="Calibri"/>
                        <a:ea typeface="Calibri"/>
                        <a:cs typeface="Times New Roman"/>
                      </a:endParaRPr>
                    </a:p>
                  </a:txBody>
                  <a:tcPr marL="44084" marR="44084" marT="0" marB="0"/>
                </a:tc>
              </a:tr>
              <a:tr h="475427">
                <a:tc>
                  <a:txBody>
                    <a:bodyPr/>
                    <a:lstStyle/>
                    <a:p>
                      <a:pPr marL="0" marR="0" algn="ctr">
                        <a:spcBef>
                          <a:spcPts val="0"/>
                        </a:spcBef>
                        <a:spcAft>
                          <a:spcPts val="0"/>
                        </a:spcAft>
                      </a:pPr>
                      <a:r>
                        <a:rPr lang="en-US" sz="1050">
                          <a:effectLst/>
                        </a:rPr>
                        <a:t>Town of Dix</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Town of Dix Water and Sewer District Extension Study</a:t>
                      </a:r>
                      <a:endParaRPr lang="en-US" sz="105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Funds will be used to complete a Public Infrastructure Preliminary Engineering Report.</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$50,000</a:t>
                      </a:r>
                      <a:endParaRPr lang="en-US" sz="1050">
                        <a:effectLst/>
                        <a:latin typeface="Calibri"/>
                        <a:ea typeface="Calibri"/>
                        <a:cs typeface="Times New Roman"/>
                      </a:endParaRPr>
                    </a:p>
                  </a:txBody>
                  <a:tcPr marL="44084" marR="44084" marT="0" marB="0"/>
                </a:tc>
              </a:tr>
              <a:tr h="602332">
                <a:tc>
                  <a:txBody>
                    <a:bodyPr/>
                    <a:lstStyle/>
                    <a:p>
                      <a:pPr marL="0" marR="0" algn="ctr">
                        <a:spcBef>
                          <a:spcPts val="0"/>
                        </a:spcBef>
                        <a:spcAft>
                          <a:spcPts val="0"/>
                        </a:spcAft>
                      </a:pPr>
                      <a:r>
                        <a:rPr lang="en-US" sz="1050">
                          <a:effectLst/>
                        </a:rPr>
                        <a:t>Town of Reading</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Town of Reading - Town of Dix Inflow and Infiltration Study</a:t>
                      </a:r>
                      <a:endParaRPr lang="en-US" sz="105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The Towns of Reading and Dix will complete an engineering study to identify sources of inflow and infiltration to the Village of Watkins Glen WWTP</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$20,000</a:t>
                      </a:r>
                      <a:endParaRPr lang="en-US" sz="1050">
                        <a:effectLst/>
                        <a:latin typeface="Calibri"/>
                        <a:ea typeface="Calibri"/>
                        <a:cs typeface="Times New Roman"/>
                      </a:endParaRPr>
                    </a:p>
                  </a:txBody>
                  <a:tcPr marL="44084" marR="44084" marT="0" marB="0"/>
                </a:tc>
              </a:tr>
              <a:tr h="752916">
                <a:tc>
                  <a:txBody>
                    <a:bodyPr/>
                    <a:lstStyle/>
                    <a:p>
                      <a:pPr marL="0" marR="0" algn="ctr">
                        <a:spcBef>
                          <a:spcPts val="0"/>
                        </a:spcBef>
                        <a:spcAft>
                          <a:spcPts val="0"/>
                        </a:spcAft>
                      </a:pPr>
                      <a:r>
                        <a:rPr lang="en-US" sz="1050">
                          <a:effectLst/>
                        </a:rPr>
                        <a:t>Village of Montour Falls</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dirty="0">
                          <a:effectLst/>
                        </a:rPr>
                        <a:t>Project Seneca Quality of Life Catharine Valley Trail Connector and Bridge</a:t>
                      </a:r>
                      <a:endParaRPr lang="en-US" sz="1050" dirty="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This project will provide a create a pedestrian bridge over the Catherine Valley Trail system, helping create a multi modal system for bicyclists and pedestrians, connecting to the village parks in Montour Falls from the trial, and creating safer access for pedestrians across NY Route 14 on the State trail.</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$119,000</a:t>
                      </a:r>
                      <a:endParaRPr lang="en-US" sz="1050">
                        <a:effectLst/>
                        <a:latin typeface="Calibri"/>
                        <a:ea typeface="Calibri"/>
                        <a:cs typeface="Times New Roman"/>
                      </a:endParaRPr>
                    </a:p>
                  </a:txBody>
                  <a:tcPr marL="44084" marR="44084" marT="0" marB="0"/>
                </a:tc>
              </a:tr>
              <a:tr h="752916">
                <a:tc>
                  <a:txBody>
                    <a:bodyPr/>
                    <a:lstStyle/>
                    <a:p>
                      <a:pPr marL="0" marR="0" algn="ctr">
                        <a:spcBef>
                          <a:spcPts val="0"/>
                        </a:spcBef>
                        <a:spcAft>
                          <a:spcPts val="0"/>
                        </a:spcAft>
                      </a:pPr>
                      <a:r>
                        <a:rPr lang="en-US" sz="1050">
                          <a:effectLst/>
                        </a:rPr>
                        <a:t>Village of Watkins Glen</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dirty="0">
                          <a:effectLst/>
                        </a:rPr>
                        <a:t>Clute Park Facilities</a:t>
                      </a:r>
                      <a:endParaRPr lang="en-US" sz="1050" dirty="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Clute Park is 35 acres with ball fields, ball courts, BBQs, picnic tables, skate park, pavilion, parking, beach, refreshment stand, and bathrooms/comfort station. The current facility is deteriorating from 50 years of use. The new facility will be designed and constructed for year-round use. The park is used by 70,000 visitors annually.</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$415,700</a:t>
                      </a:r>
                      <a:endParaRPr lang="en-US" sz="1050">
                        <a:effectLst/>
                        <a:latin typeface="Calibri"/>
                        <a:ea typeface="Calibri"/>
                        <a:cs typeface="Times New Roman"/>
                      </a:endParaRPr>
                    </a:p>
                  </a:txBody>
                  <a:tcPr marL="44084" marR="44084" marT="0" marB="0"/>
                </a:tc>
              </a:tr>
              <a:tr h="475427">
                <a:tc>
                  <a:txBody>
                    <a:bodyPr/>
                    <a:lstStyle/>
                    <a:p>
                      <a:pPr marL="0" marR="0" algn="ctr">
                        <a:spcBef>
                          <a:spcPts val="0"/>
                        </a:spcBef>
                        <a:spcAft>
                          <a:spcPts val="0"/>
                        </a:spcAft>
                      </a:pPr>
                      <a:r>
                        <a:rPr lang="en-US" sz="1050">
                          <a:effectLst/>
                        </a:rPr>
                        <a:t>Watkins Glen International</a:t>
                      </a:r>
                      <a:endParaRPr lang="en-US" sz="105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a:effectLst/>
                        </a:rPr>
                        <a:t>Racing Promotions</a:t>
                      </a:r>
                      <a:endParaRPr lang="en-US" sz="1050">
                        <a:effectLst/>
                        <a:latin typeface="Calibri"/>
                        <a:ea typeface="Calibri"/>
                        <a:cs typeface="Times New Roman"/>
                      </a:endParaRPr>
                    </a:p>
                  </a:txBody>
                  <a:tcPr marL="44084" marR="44084" marT="0" marB="0"/>
                </a:tc>
                <a:tc>
                  <a:txBody>
                    <a:bodyPr/>
                    <a:lstStyle/>
                    <a:p>
                      <a:pPr marL="0" marR="0">
                        <a:spcBef>
                          <a:spcPts val="0"/>
                        </a:spcBef>
                        <a:spcAft>
                          <a:spcPts val="0"/>
                        </a:spcAft>
                      </a:pPr>
                      <a:r>
                        <a:rPr lang="en-US" sz="1050" dirty="0">
                          <a:effectLst/>
                        </a:rPr>
                        <a:t>Watkins Glen International will utilize funds to engage in a marketing plan designed to attract millennial travelers from Canada and Pennsylvania to the NASCAR weekend in Watkins Glen.</a:t>
                      </a:r>
                      <a:endParaRPr lang="en-US" sz="1050" dirty="0">
                        <a:effectLst/>
                        <a:latin typeface="Calibri"/>
                        <a:ea typeface="Calibri"/>
                        <a:cs typeface="Times New Roman"/>
                      </a:endParaRPr>
                    </a:p>
                  </a:txBody>
                  <a:tcPr marL="44084" marR="44084" marT="0" marB="0"/>
                </a:tc>
                <a:tc>
                  <a:txBody>
                    <a:bodyPr/>
                    <a:lstStyle/>
                    <a:p>
                      <a:pPr marL="0" marR="0" algn="ctr">
                        <a:spcBef>
                          <a:spcPts val="0"/>
                        </a:spcBef>
                        <a:spcAft>
                          <a:spcPts val="0"/>
                        </a:spcAft>
                      </a:pPr>
                      <a:r>
                        <a:rPr lang="en-US" sz="1050" dirty="0">
                          <a:effectLst/>
                        </a:rPr>
                        <a:t>$150,000</a:t>
                      </a:r>
                      <a:endParaRPr lang="en-US" sz="1050" dirty="0">
                        <a:effectLst/>
                        <a:latin typeface="Calibri"/>
                        <a:ea typeface="Calibri"/>
                        <a:cs typeface="Times New Roman"/>
                      </a:endParaRPr>
                    </a:p>
                  </a:txBody>
                  <a:tcPr marL="44084" marR="44084" marT="0" marB="0"/>
                </a:tc>
              </a:tr>
            </a:tbl>
          </a:graphicData>
        </a:graphic>
      </p:graphicFrame>
    </p:spTree>
    <p:extLst>
      <p:ext uri="{BB962C8B-B14F-4D97-AF65-F5344CB8AC3E}">
        <p14:creationId xmlns:p14="http://schemas.microsoft.com/office/powerpoint/2010/main" val="4285961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47104" y="190500"/>
            <a:ext cx="7696201"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5EAC"/>
                </a:solidFill>
              </a:rPr>
              <a:t>Project Seneca Strategic Planning and Implementation</a:t>
            </a:r>
          </a:p>
          <a:p>
            <a:r>
              <a:rPr lang="en-US" sz="2400" b="1" dirty="0" smtClean="0">
                <a:solidFill>
                  <a:srgbClr val="145EAC"/>
                </a:solidFill>
              </a:rPr>
              <a:t>Award: $1,091,500</a:t>
            </a:r>
          </a:p>
          <a:p>
            <a:pPr algn="l"/>
            <a:endParaRPr lang="en-US" sz="2000" b="1" dirty="0" smtClean="0">
              <a:solidFill>
                <a:srgbClr val="595A5C"/>
              </a:solidFill>
            </a:endParaRPr>
          </a:p>
          <a:p>
            <a:pPr algn="l"/>
            <a:r>
              <a:rPr lang="en-US" sz="2000" b="1" dirty="0" smtClean="0">
                <a:solidFill>
                  <a:srgbClr val="595A5C"/>
                </a:solidFill>
              </a:rPr>
              <a:t>Schuyler County will prepare a regional strategic plan for Watkins Glen and Montour Falls and implement projects identified in the Watkins Glen Local Waterfront Revitalization Program. Capital projects include the rehabilitation of Clute Park bathhouse, Catharine Valley Trail Connector extension and enhancements at Clute Park and Montour Falls Marina.</a:t>
            </a:r>
          </a:p>
          <a:p>
            <a:pPr algn="l"/>
            <a:endParaRPr lang="en-US" sz="2000" b="1" dirty="0" smtClean="0">
              <a:solidFill>
                <a:srgbClr val="595A5C"/>
              </a:solidFill>
            </a:endParaRPr>
          </a:p>
          <a:p>
            <a:pPr algn="l"/>
            <a:r>
              <a:rPr lang="en-US" sz="2000" b="1" dirty="0" smtClean="0">
                <a:solidFill>
                  <a:srgbClr val="595A5C"/>
                </a:solidFill>
              </a:rPr>
              <a:t>Project Highlights:</a:t>
            </a:r>
          </a:p>
          <a:p>
            <a:pPr marL="342900" indent="-342900" algn="l">
              <a:buFont typeface="Wingdings" panose="05000000000000000000" pitchFamily="2" charset="2"/>
              <a:buChar char="§"/>
            </a:pPr>
            <a:r>
              <a:rPr lang="en-US" sz="2000" b="1" dirty="0" smtClean="0">
                <a:solidFill>
                  <a:srgbClr val="595A5C"/>
                </a:solidFill>
              </a:rPr>
              <a:t>Feasibility Study - Will develop a coordinated regional strategic plan for the two municipalities. Aspects of the study include: </a:t>
            </a:r>
          </a:p>
          <a:p>
            <a:pPr algn="l"/>
            <a:r>
              <a:rPr lang="en-US" sz="2000" b="1" dirty="0">
                <a:solidFill>
                  <a:srgbClr val="595A5C"/>
                </a:solidFill>
              </a:rPr>
              <a:t>	</a:t>
            </a:r>
            <a:r>
              <a:rPr lang="en-US" sz="2000" b="1" dirty="0" smtClean="0">
                <a:solidFill>
                  <a:srgbClr val="595A5C"/>
                </a:solidFill>
              </a:rPr>
              <a:t>- a review of existing and previous work</a:t>
            </a:r>
          </a:p>
          <a:p>
            <a:pPr algn="l"/>
            <a:r>
              <a:rPr lang="en-US" sz="2000" b="1" dirty="0" smtClean="0">
                <a:solidFill>
                  <a:srgbClr val="595A5C"/>
                </a:solidFill>
              </a:rPr>
              <a:t>	- an economic overview</a:t>
            </a:r>
          </a:p>
          <a:p>
            <a:pPr algn="l"/>
            <a:r>
              <a:rPr lang="en-US" sz="2000" b="1" dirty="0">
                <a:solidFill>
                  <a:srgbClr val="595A5C"/>
                </a:solidFill>
              </a:rPr>
              <a:t>	</a:t>
            </a:r>
            <a:r>
              <a:rPr lang="en-US" sz="2000" b="1" dirty="0" smtClean="0">
                <a:solidFill>
                  <a:srgbClr val="595A5C"/>
                </a:solidFill>
              </a:rPr>
              <a:t>-  a retail market and targeted industry analysis of the project 	   area 	</a:t>
            </a:r>
          </a:p>
          <a:p>
            <a:pPr algn="l"/>
            <a:r>
              <a:rPr lang="en-US" sz="2000" b="1" dirty="0">
                <a:solidFill>
                  <a:srgbClr val="595A5C"/>
                </a:solidFill>
              </a:rPr>
              <a:t>	</a:t>
            </a:r>
            <a:r>
              <a:rPr lang="en-US" sz="2000" b="1" dirty="0" smtClean="0">
                <a:solidFill>
                  <a:srgbClr val="595A5C"/>
                </a:solidFill>
              </a:rPr>
              <a:t>- stakeholder interviews and public participation sessions</a:t>
            </a:r>
          </a:p>
          <a:p>
            <a:pPr algn="l"/>
            <a:r>
              <a:rPr lang="en-US" sz="2000" b="1" dirty="0">
                <a:solidFill>
                  <a:srgbClr val="595A5C"/>
                </a:solidFill>
              </a:rPr>
              <a:t>	</a:t>
            </a:r>
            <a:endParaRPr lang="en-US" sz="2000" b="1" dirty="0" smtClean="0">
              <a:solidFill>
                <a:srgbClr val="595A5C"/>
              </a:solidFill>
            </a:endParaRPr>
          </a:p>
          <a:p>
            <a:pPr marL="342900" indent="-342900" algn="l">
              <a:buFont typeface="Wingdings" panose="05000000000000000000" pitchFamily="2" charset="2"/>
              <a:buChar char="§"/>
            </a:pPr>
            <a:endParaRPr lang="en-US" sz="2000" b="1" dirty="0" smtClean="0">
              <a:solidFill>
                <a:srgbClr val="595A5C"/>
              </a:solidFill>
            </a:endParaRPr>
          </a:p>
          <a:p>
            <a:pPr marL="342900" indent="-342900" algn="l">
              <a:buFont typeface="Wingdings" panose="05000000000000000000" pitchFamily="2" charset="2"/>
              <a:buChar char="§"/>
            </a:pPr>
            <a:endParaRPr lang="en-US" sz="2000" b="1" dirty="0" smtClean="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33400"/>
            <a:ext cx="1447802" cy="722371"/>
          </a:xfrm>
          <a:prstGeom prst="rect">
            <a:avLst/>
          </a:prstGeom>
        </p:spPr>
      </p:pic>
    </p:spTree>
    <p:extLst>
      <p:ext uri="{BB962C8B-B14F-4D97-AF65-F5344CB8AC3E}">
        <p14:creationId xmlns:p14="http://schemas.microsoft.com/office/powerpoint/2010/main" val="270940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95400" y="359229"/>
            <a:ext cx="7620001"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5EAC"/>
                </a:solidFill>
              </a:rPr>
              <a:t>Project Seneca Strategic Planning and Implementation</a:t>
            </a:r>
          </a:p>
          <a:p>
            <a:r>
              <a:rPr lang="en-US" sz="2400" b="1" dirty="0" smtClean="0">
                <a:solidFill>
                  <a:srgbClr val="145EAC"/>
                </a:solidFill>
              </a:rPr>
              <a:t>Award: $1,091,500</a:t>
            </a:r>
          </a:p>
          <a:p>
            <a:pPr algn="l"/>
            <a:endParaRPr lang="en-US" sz="2000" b="1" dirty="0" smtClean="0">
              <a:solidFill>
                <a:srgbClr val="595A5C"/>
              </a:solidFill>
            </a:endParaRPr>
          </a:p>
          <a:p>
            <a:pPr algn="l"/>
            <a:r>
              <a:rPr lang="en-US" sz="2000" b="1" dirty="0" smtClean="0">
                <a:solidFill>
                  <a:srgbClr val="595A5C"/>
                </a:solidFill>
              </a:rPr>
              <a:t>Project Highlights:</a:t>
            </a:r>
          </a:p>
          <a:p>
            <a:pPr marL="342900" indent="-342900" algn="l">
              <a:buFont typeface="Wingdings" panose="05000000000000000000" pitchFamily="2" charset="2"/>
              <a:buChar char="§"/>
            </a:pPr>
            <a:r>
              <a:rPr lang="en-US" sz="2000" b="1" dirty="0" smtClean="0">
                <a:solidFill>
                  <a:srgbClr val="595A5C"/>
                </a:solidFill>
              </a:rPr>
              <a:t>Capital Improvements- Based upon activities identified in the Watkins Glen LWRP and best practices noted in other DOS LWRP communities, the following capital improvements are identified for the project, as among the possible amenities and upgrades: </a:t>
            </a:r>
          </a:p>
          <a:p>
            <a:pPr algn="l"/>
            <a:endParaRPr lang="en-US" sz="2000" b="1" dirty="0" smtClean="0">
              <a:solidFill>
                <a:srgbClr val="595A5C"/>
              </a:solidFill>
            </a:endParaRPr>
          </a:p>
          <a:p>
            <a:pPr algn="l"/>
            <a:r>
              <a:rPr lang="en-US" sz="2000" b="1" dirty="0" smtClean="0">
                <a:solidFill>
                  <a:srgbClr val="595A5C"/>
                </a:solidFill>
              </a:rPr>
              <a:t>	- Rehabilitation and expansion of the Clute Park bathhouse</a:t>
            </a:r>
          </a:p>
          <a:p>
            <a:pPr algn="l"/>
            <a:r>
              <a:rPr lang="en-US" sz="2000" b="1" dirty="0">
                <a:solidFill>
                  <a:srgbClr val="595A5C"/>
                </a:solidFill>
              </a:rPr>
              <a:t>	</a:t>
            </a:r>
            <a:r>
              <a:rPr lang="en-US" sz="2000" b="1" dirty="0" smtClean="0">
                <a:solidFill>
                  <a:srgbClr val="595A5C"/>
                </a:solidFill>
              </a:rPr>
              <a:t>- Building the extension to the Catharine Valley Trail 	    	  Connector </a:t>
            </a:r>
          </a:p>
          <a:p>
            <a:pPr algn="l"/>
            <a:r>
              <a:rPr lang="en-US" sz="2000" b="1" dirty="0">
                <a:solidFill>
                  <a:srgbClr val="595A5C"/>
                </a:solidFill>
              </a:rPr>
              <a:t>	</a:t>
            </a:r>
            <a:r>
              <a:rPr lang="en-US" sz="2000" b="1" dirty="0" smtClean="0">
                <a:solidFill>
                  <a:srgbClr val="595A5C"/>
                </a:solidFill>
              </a:rPr>
              <a:t>- Coordinated amenities at Clute Park and Montour Falls 	                               	  Marina (e.g. bike pumps, charging station, water fountain, 	  	  benches).</a:t>
            </a:r>
          </a:p>
          <a:p>
            <a:pPr algn="l"/>
            <a:endParaRPr lang="en-US" sz="2000" b="1" dirty="0" smtClean="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spTree>
    <p:extLst>
      <p:ext uri="{BB962C8B-B14F-4D97-AF65-F5344CB8AC3E}">
        <p14:creationId xmlns:p14="http://schemas.microsoft.com/office/powerpoint/2010/main" val="597810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130" t="17500" r="10638" b="14584"/>
          <a:stretch/>
        </p:blipFill>
        <p:spPr>
          <a:xfrm rot="16200000">
            <a:off x="1428749" y="2354308"/>
            <a:ext cx="3933826" cy="4657723"/>
          </a:xfrm>
          <a:prstGeom prst="rect">
            <a:avLst/>
          </a:prstGeom>
        </p:spPr>
      </p:pic>
      <p:sp>
        <p:nvSpPr>
          <p:cNvPr id="2" name="Title 1"/>
          <p:cNvSpPr txBox="1">
            <a:spLocks/>
          </p:cNvSpPr>
          <p:nvPr/>
        </p:nvSpPr>
        <p:spPr>
          <a:xfrm>
            <a:off x="1219200" y="190500"/>
            <a:ext cx="7696201"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5EAC"/>
                </a:solidFill>
              </a:rPr>
              <a:t>Clute Park Facilities</a:t>
            </a:r>
          </a:p>
          <a:p>
            <a:endParaRPr lang="en-US" sz="3200" b="1" dirty="0" smtClean="0">
              <a:solidFill>
                <a:srgbClr val="145EAC"/>
              </a:solidFill>
            </a:endParaRPr>
          </a:p>
          <a:p>
            <a:pPr algn="l"/>
            <a:r>
              <a:rPr lang="en-US" sz="2000" b="1" dirty="0" smtClean="0">
                <a:solidFill>
                  <a:srgbClr val="595A5C"/>
                </a:solidFill>
              </a:rPr>
              <a:t>Clute Park is 35 acres with ball fields, ball courts, BBQs, picnic tables, skate park, pavilion, parking, beach, refreshment stand, and bathrooms/comfort station. The current facility is deteriorating from 50 years of use. The new facility will be designed and constructed for year-round use. The park is used by 70,000 visitors annually.</a:t>
            </a:r>
          </a:p>
        </p:txBody>
      </p:sp>
      <p:pic>
        <p:nvPicPr>
          <p:cNvPr id="4" name="Picture 3"/>
          <p:cNvPicPr>
            <a:picLocks noChangeAspect="1"/>
          </p:cNvPicPr>
          <p:nvPr/>
        </p:nvPicPr>
        <p:blipFill>
          <a:blip r:embed="rId3"/>
          <a:stretch>
            <a:fillRect/>
          </a:stretch>
        </p:blipFill>
        <p:spPr>
          <a:xfrm rot="5400000">
            <a:off x="-2819402" y="2819400"/>
            <a:ext cx="6858002" cy="1219201"/>
          </a:xfrm>
          <a:prstGeom prst="rect">
            <a:avLst/>
          </a:prstGeom>
        </p:spPr>
      </p:pic>
    </p:spTree>
    <p:extLst>
      <p:ext uri="{BB962C8B-B14F-4D97-AF65-F5344CB8AC3E}">
        <p14:creationId xmlns:p14="http://schemas.microsoft.com/office/powerpoint/2010/main" val="1110426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19200" y="228600"/>
            <a:ext cx="7696200"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5EAC"/>
                </a:solidFill>
              </a:rPr>
              <a:t>Project Seneca - Quality of Life</a:t>
            </a:r>
          </a:p>
          <a:p>
            <a:r>
              <a:rPr lang="en-US" sz="2400" b="1" dirty="0" smtClean="0">
                <a:solidFill>
                  <a:srgbClr val="145EAC"/>
                </a:solidFill>
              </a:rPr>
              <a:t> Catharine Valley Trail Connector and Bridge </a:t>
            </a:r>
          </a:p>
          <a:p>
            <a:pPr algn="l"/>
            <a:endParaRPr lang="en-US" sz="2400" b="1" dirty="0" smtClean="0">
              <a:solidFill>
                <a:srgbClr val="595A5C"/>
              </a:solidFill>
            </a:endParaRPr>
          </a:p>
          <a:p>
            <a:pPr algn="l"/>
            <a:endParaRPr lang="en-US" sz="2000" b="1" dirty="0" smtClean="0">
              <a:solidFill>
                <a:srgbClr val="595A5C"/>
              </a:solidFill>
            </a:endParaRPr>
          </a:p>
          <a:p>
            <a:pPr algn="l"/>
            <a:endParaRPr lang="en-US" sz="2000" b="1" dirty="0">
              <a:solidFill>
                <a:srgbClr val="595A5C"/>
              </a:solidFill>
            </a:endParaRPr>
          </a:p>
          <a:p>
            <a:pPr algn="l"/>
            <a:endParaRPr lang="en-US" sz="2000" b="1" dirty="0" smtClean="0">
              <a:solidFill>
                <a:srgbClr val="595A5C"/>
              </a:solidFill>
            </a:endParaRPr>
          </a:p>
          <a:p>
            <a:pPr algn="l"/>
            <a:endParaRPr lang="en-US" sz="2000" b="1" dirty="0">
              <a:solidFill>
                <a:srgbClr val="595A5C"/>
              </a:solidFill>
            </a:endParaRPr>
          </a:p>
          <a:p>
            <a:pPr algn="l"/>
            <a:endParaRPr lang="en-US" sz="2000" b="1" dirty="0" smtClean="0">
              <a:solidFill>
                <a:srgbClr val="595A5C"/>
              </a:solidFill>
            </a:endParaRPr>
          </a:p>
          <a:p>
            <a:pPr algn="l"/>
            <a:r>
              <a:rPr lang="en-US" sz="2000" b="1" dirty="0" smtClean="0">
                <a:solidFill>
                  <a:srgbClr val="595A5C"/>
                </a:solidFill>
              </a:rPr>
              <a:t>This project will provide a create a pedestrian bridge over the Catherine Valley Trail system, helping create a multi modal system for bicyclists and pedestrians, connecting to the village parks in Montour Falls from the trial, and creating safer access for pedestrians across NY Route 14 on the State trail.</a:t>
            </a:r>
          </a:p>
          <a:p>
            <a:pPr algn="l"/>
            <a:endParaRPr lang="en-US" sz="2000" b="1" dirty="0" smtClean="0">
              <a:solidFill>
                <a:srgbClr val="595A5C"/>
              </a:solidFill>
            </a:endParaRPr>
          </a:p>
          <a:p>
            <a:pPr algn="l"/>
            <a:r>
              <a:rPr lang="en-US" sz="2000" b="1" dirty="0" smtClean="0">
                <a:solidFill>
                  <a:srgbClr val="595A5C"/>
                </a:solidFill>
              </a:rPr>
              <a:t>Project Highlights:</a:t>
            </a:r>
          </a:p>
          <a:p>
            <a:pPr marL="342900" indent="-342900" algn="l">
              <a:buFont typeface="Wingdings" panose="05000000000000000000" pitchFamily="2" charset="2"/>
              <a:buChar char="§"/>
            </a:pPr>
            <a:r>
              <a:rPr lang="en-US" sz="1900" b="1" dirty="0" smtClean="0">
                <a:solidFill>
                  <a:srgbClr val="595A5C"/>
                </a:solidFill>
              </a:rPr>
              <a:t>Connector Bridge will join the CVT to the Montour Falls Marina &amp; Campground</a:t>
            </a:r>
          </a:p>
          <a:p>
            <a:pPr marL="342900" indent="-342900" algn="l">
              <a:buFont typeface="Wingdings" panose="05000000000000000000" pitchFamily="2" charset="2"/>
              <a:buChar char="§"/>
            </a:pPr>
            <a:r>
              <a:rPr lang="en-US" sz="1900" b="1" dirty="0" smtClean="0">
                <a:solidFill>
                  <a:srgbClr val="595A5C"/>
                </a:solidFill>
              </a:rPr>
              <a:t>New Wayfinding Signage and Kiosk</a:t>
            </a:r>
          </a:p>
          <a:p>
            <a:pPr marL="342900" indent="-342900" algn="l">
              <a:buFont typeface="Wingdings" panose="05000000000000000000" pitchFamily="2" charset="2"/>
              <a:buChar char="§"/>
            </a:pPr>
            <a:endParaRPr lang="en-US" sz="2000" b="1" dirty="0" smtClean="0">
              <a:solidFill>
                <a:srgbClr val="595A5C"/>
              </a:solidFill>
            </a:endParaRPr>
          </a:p>
          <a:p>
            <a:pPr marL="342900" indent="-342900" algn="l">
              <a:buFont typeface="Wingdings" panose="05000000000000000000" pitchFamily="2" charset="2"/>
              <a:buChar char="§"/>
            </a:pPr>
            <a:endParaRPr lang="en-US" sz="2000" b="1" dirty="0" smtClean="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71600"/>
            <a:ext cx="7955625" cy="1570878"/>
          </a:xfrm>
          <a:prstGeom prst="rect">
            <a:avLst/>
          </a:prstGeom>
        </p:spPr>
      </p:pic>
    </p:spTree>
    <p:extLst>
      <p:ext uri="{BB962C8B-B14F-4D97-AF65-F5344CB8AC3E}">
        <p14:creationId xmlns:p14="http://schemas.microsoft.com/office/powerpoint/2010/main" val="1786291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792" t="17320" r="20313" b="26496"/>
          <a:stretch/>
        </p:blipFill>
        <p:spPr>
          <a:xfrm>
            <a:off x="1377507" y="1828800"/>
            <a:ext cx="7305446" cy="3799703"/>
          </a:xfrm>
          <a:prstGeom prst="rect">
            <a:avLst/>
          </a:prstGeom>
        </p:spPr>
      </p:pic>
      <p:sp>
        <p:nvSpPr>
          <p:cNvPr id="8" name="Title 1"/>
          <p:cNvSpPr txBox="1">
            <a:spLocks/>
          </p:cNvSpPr>
          <p:nvPr/>
        </p:nvSpPr>
        <p:spPr>
          <a:xfrm>
            <a:off x="228601" y="152400"/>
            <a:ext cx="8686800"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5EAC"/>
                </a:solidFill>
              </a:rPr>
              <a:t>Schuyler County Business Park </a:t>
            </a:r>
          </a:p>
          <a:p>
            <a:r>
              <a:rPr lang="en-US" sz="2400" b="1" dirty="0" smtClean="0">
                <a:solidFill>
                  <a:srgbClr val="145EAC"/>
                </a:solidFill>
              </a:rPr>
              <a:t>Ultra Premium Shared Wine Facility</a:t>
            </a:r>
          </a:p>
          <a:p>
            <a:r>
              <a:rPr lang="en-US" sz="2400" dirty="0">
                <a:latin typeface="Tw Cen MT Condensed" panose="020B0606020104020203" pitchFamily="34" charset="0"/>
              </a:rPr>
              <a:t>Expected Completion </a:t>
            </a:r>
            <a:r>
              <a:rPr lang="en-US" sz="2400" dirty="0" smtClean="0">
                <a:latin typeface="Tw Cen MT Condensed" panose="020B0606020104020203" pitchFamily="34" charset="0"/>
              </a:rPr>
              <a:t>2018</a:t>
            </a:r>
            <a:endParaRPr lang="en-US" sz="2400" dirty="0">
              <a:latin typeface="Tw Cen MT Condensed" panose="020B0606020104020203" pitchFamily="34" charset="0"/>
            </a:endParaRPr>
          </a:p>
          <a:p>
            <a:endParaRPr lang="en-US" sz="2400" b="1" dirty="0" smtClean="0">
              <a:solidFill>
                <a:srgbClr val="145EAC"/>
              </a:solidFill>
            </a:endParaRPr>
          </a:p>
          <a:p>
            <a:endParaRPr lang="en-US" sz="2400" b="1" dirty="0" smtClean="0">
              <a:solidFill>
                <a:srgbClr val="145EAC"/>
              </a:solidFill>
            </a:endParaRPr>
          </a:p>
          <a:p>
            <a:pPr algn="l"/>
            <a:endParaRPr lang="en-US" sz="2000" b="1" dirty="0" smtClean="0">
              <a:solidFill>
                <a:srgbClr val="595A5C"/>
              </a:solidFill>
            </a:endParaRPr>
          </a:p>
        </p:txBody>
      </p:sp>
      <p:pic>
        <p:nvPicPr>
          <p:cNvPr id="4" name="Picture 3"/>
          <p:cNvPicPr>
            <a:picLocks noChangeAspect="1"/>
          </p:cNvPicPr>
          <p:nvPr/>
        </p:nvPicPr>
        <p:blipFill>
          <a:blip r:embed="rId4"/>
          <a:stretch>
            <a:fillRect/>
          </a:stretch>
        </p:blipFill>
        <p:spPr>
          <a:xfrm rot="5400000">
            <a:off x="-2819402" y="2819400"/>
            <a:ext cx="6858002" cy="1219201"/>
          </a:xfrm>
          <a:prstGeom prst="rect">
            <a:avLst/>
          </a:prstGeom>
        </p:spPr>
      </p:pic>
      <p:sp>
        <p:nvSpPr>
          <p:cNvPr id="3" name="Rectangle 2"/>
          <p:cNvSpPr/>
          <p:nvPr/>
        </p:nvSpPr>
        <p:spPr>
          <a:xfrm>
            <a:off x="3613015" y="6337012"/>
            <a:ext cx="2834430" cy="584775"/>
          </a:xfrm>
          <a:prstGeom prst="rect">
            <a:avLst/>
          </a:prstGeom>
        </p:spPr>
        <p:txBody>
          <a:bodyPr wrap="none">
            <a:spAutoFit/>
          </a:bodyPr>
          <a:lstStyle/>
          <a:p>
            <a:pPr algn="ctr"/>
            <a:r>
              <a:rPr lang="en-US" sz="3200" b="1" dirty="0">
                <a:latin typeface="Tw Cen MT Condensed" panose="020B0606020104020203" pitchFamily="34" charset="0"/>
              </a:rPr>
              <a:t>Michael Whiteman</a:t>
            </a:r>
          </a:p>
        </p:txBody>
      </p:sp>
    </p:spTree>
    <p:extLst>
      <p:ext uri="{BB962C8B-B14F-4D97-AF65-F5344CB8AC3E}">
        <p14:creationId xmlns:p14="http://schemas.microsoft.com/office/powerpoint/2010/main" val="228950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6685" y="2216396"/>
            <a:ext cx="6928757" cy="3608615"/>
          </a:xfrm>
          <a:prstGeom prst="rect">
            <a:avLst/>
          </a:prstGeom>
        </p:spPr>
      </p:pic>
      <p:sp>
        <p:nvSpPr>
          <p:cNvPr id="4" name="TextBox 3"/>
          <p:cNvSpPr txBox="1"/>
          <p:nvPr/>
        </p:nvSpPr>
        <p:spPr>
          <a:xfrm>
            <a:off x="1252216" y="1441696"/>
            <a:ext cx="1773306" cy="323165"/>
          </a:xfrm>
          <a:prstGeom prst="rect">
            <a:avLst/>
          </a:prstGeom>
          <a:noFill/>
        </p:spPr>
        <p:txBody>
          <a:bodyPr wrap="none" rtlCol="0">
            <a:spAutoFit/>
          </a:bodyPr>
          <a:lstStyle/>
          <a:p>
            <a:r>
              <a:rPr lang="en-US" sz="1500" dirty="0"/>
              <a:t>Administration Bldg.</a:t>
            </a:r>
          </a:p>
        </p:txBody>
      </p:sp>
      <p:sp>
        <p:nvSpPr>
          <p:cNvPr id="5" name="TextBox 4"/>
          <p:cNvSpPr txBox="1"/>
          <p:nvPr/>
        </p:nvSpPr>
        <p:spPr>
          <a:xfrm>
            <a:off x="3455513" y="1535738"/>
            <a:ext cx="2316275" cy="323165"/>
          </a:xfrm>
          <a:prstGeom prst="rect">
            <a:avLst/>
          </a:prstGeom>
          <a:noFill/>
        </p:spPr>
        <p:txBody>
          <a:bodyPr wrap="none" rtlCol="0">
            <a:spAutoFit/>
          </a:bodyPr>
          <a:lstStyle/>
          <a:p>
            <a:r>
              <a:rPr lang="en-US" sz="1500" dirty="0" smtClean="0"/>
              <a:t>Headworks/Bio-solids </a:t>
            </a:r>
            <a:r>
              <a:rPr lang="en-US" sz="1500" dirty="0"/>
              <a:t>Bldg.</a:t>
            </a:r>
          </a:p>
        </p:txBody>
      </p:sp>
      <p:sp>
        <p:nvSpPr>
          <p:cNvPr id="6" name="TextBox 5"/>
          <p:cNvSpPr txBox="1"/>
          <p:nvPr/>
        </p:nvSpPr>
        <p:spPr>
          <a:xfrm>
            <a:off x="6056135" y="1531307"/>
            <a:ext cx="956544" cy="323165"/>
          </a:xfrm>
          <a:prstGeom prst="rect">
            <a:avLst/>
          </a:prstGeom>
          <a:noFill/>
        </p:spPr>
        <p:txBody>
          <a:bodyPr wrap="none" rtlCol="0">
            <a:spAutoFit/>
          </a:bodyPr>
          <a:lstStyle/>
          <a:p>
            <a:r>
              <a:rPr lang="en-US" sz="1500" dirty="0"/>
              <a:t>SBR Tanks</a:t>
            </a:r>
          </a:p>
        </p:txBody>
      </p:sp>
      <p:sp>
        <p:nvSpPr>
          <p:cNvPr id="7" name="TextBox 6"/>
          <p:cNvSpPr txBox="1"/>
          <p:nvPr/>
        </p:nvSpPr>
        <p:spPr>
          <a:xfrm>
            <a:off x="7721759" y="1626171"/>
            <a:ext cx="660245" cy="323165"/>
          </a:xfrm>
          <a:prstGeom prst="rect">
            <a:avLst/>
          </a:prstGeom>
          <a:noFill/>
        </p:spPr>
        <p:txBody>
          <a:bodyPr wrap="none" rtlCol="0">
            <a:spAutoFit/>
          </a:bodyPr>
          <a:lstStyle/>
          <a:p>
            <a:r>
              <a:rPr lang="en-US" sz="1500" dirty="0"/>
              <a:t>Filters</a:t>
            </a:r>
          </a:p>
        </p:txBody>
      </p:sp>
      <p:cxnSp>
        <p:nvCxnSpPr>
          <p:cNvPr id="9" name="Straight Arrow Connector 8"/>
          <p:cNvCxnSpPr/>
          <p:nvPr/>
        </p:nvCxnSpPr>
        <p:spPr>
          <a:xfrm>
            <a:off x="5058912" y="2022358"/>
            <a:ext cx="88276" cy="13771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2127472" y="1884098"/>
            <a:ext cx="1333500" cy="21505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a:off x="6443995" y="1884098"/>
            <a:ext cx="86759" cy="15518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H="1">
            <a:off x="7517795" y="2056425"/>
            <a:ext cx="604157" cy="15681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xtBox 1"/>
          <p:cNvSpPr txBox="1"/>
          <p:nvPr/>
        </p:nvSpPr>
        <p:spPr>
          <a:xfrm>
            <a:off x="8473620" y="3285858"/>
            <a:ext cx="393056" cy="300082"/>
          </a:xfrm>
          <a:prstGeom prst="rect">
            <a:avLst/>
          </a:prstGeom>
          <a:noFill/>
        </p:spPr>
        <p:txBody>
          <a:bodyPr wrap="none" rtlCol="0">
            <a:spAutoFit/>
          </a:bodyPr>
          <a:lstStyle/>
          <a:p>
            <a:r>
              <a:rPr lang="en-US" sz="1350" dirty="0"/>
              <a:t>UV</a:t>
            </a:r>
          </a:p>
        </p:txBody>
      </p:sp>
      <p:cxnSp>
        <p:nvCxnSpPr>
          <p:cNvPr id="12" name="Straight Arrow Connector 11"/>
          <p:cNvCxnSpPr/>
          <p:nvPr/>
        </p:nvCxnSpPr>
        <p:spPr>
          <a:xfrm flipH="1">
            <a:off x="7588726" y="3624555"/>
            <a:ext cx="1006716" cy="8650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4" name="Picture 13"/>
          <p:cNvPicPr>
            <a:picLocks noChangeAspect="1"/>
          </p:cNvPicPr>
          <p:nvPr/>
        </p:nvPicPr>
        <p:blipFill>
          <a:blip r:embed="rId3"/>
          <a:stretch>
            <a:fillRect/>
          </a:stretch>
        </p:blipFill>
        <p:spPr>
          <a:xfrm rot="5400000">
            <a:off x="-2819402" y="2819400"/>
            <a:ext cx="6858002" cy="1219201"/>
          </a:xfrm>
          <a:prstGeom prst="rect">
            <a:avLst/>
          </a:prstGeom>
        </p:spPr>
      </p:pic>
      <p:sp>
        <p:nvSpPr>
          <p:cNvPr id="8" name="Rectangle 7"/>
          <p:cNvSpPr/>
          <p:nvPr/>
        </p:nvSpPr>
        <p:spPr>
          <a:xfrm>
            <a:off x="1752600" y="346065"/>
            <a:ext cx="6037635" cy="461665"/>
          </a:xfrm>
          <a:prstGeom prst="rect">
            <a:avLst/>
          </a:prstGeom>
        </p:spPr>
        <p:txBody>
          <a:bodyPr wrap="square">
            <a:spAutoFit/>
          </a:bodyPr>
          <a:lstStyle/>
          <a:p>
            <a:pPr algn="ctr"/>
            <a:r>
              <a:rPr lang="en-US" sz="2400" b="1" dirty="0">
                <a:solidFill>
                  <a:srgbClr val="145EAC"/>
                </a:solidFill>
              </a:rPr>
              <a:t>Regional </a:t>
            </a:r>
            <a:r>
              <a:rPr lang="en-US" sz="2400" b="1" dirty="0" smtClean="0">
                <a:solidFill>
                  <a:srgbClr val="145EAC"/>
                </a:solidFill>
              </a:rPr>
              <a:t>Wastewater Treatment </a:t>
            </a:r>
            <a:r>
              <a:rPr lang="en-US" sz="2400" b="1" dirty="0">
                <a:solidFill>
                  <a:srgbClr val="145EAC"/>
                </a:solidFill>
              </a:rPr>
              <a:t>Plant Update</a:t>
            </a:r>
          </a:p>
        </p:txBody>
      </p:sp>
      <p:sp>
        <p:nvSpPr>
          <p:cNvPr id="10" name="Rectangle 9"/>
          <p:cNvSpPr/>
          <p:nvPr/>
        </p:nvSpPr>
        <p:spPr>
          <a:xfrm>
            <a:off x="2311105" y="5944248"/>
            <a:ext cx="5429123" cy="861774"/>
          </a:xfrm>
          <a:prstGeom prst="rect">
            <a:avLst/>
          </a:prstGeom>
        </p:spPr>
        <p:txBody>
          <a:bodyPr wrap="square">
            <a:spAutoFit/>
          </a:bodyPr>
          <a:lstStyle/>
          <a:p>
            <a:pPr algn="ctr"/>
            <a:r>
              <a:rPr lang="en-US" sz="3200" b="1" dirty="0">
                <a:latin typeface="Tw Cen MT Condensed" panose="020B0606020104020203" pitchFamily="34" charset="0"/>
              </a:rPr>
              <a:t>John King</a:t>
            </a:r>
          </a:p>
          <a:p>
            <a:pPr algn="ctr"/>
            <a:r>
              <a:rPr lang="en-US" b="1" dirty="0">
                <a:latin typeface="Tw Cen MT Condensed" panose="020B0606020104020203" pitchFamily="34" charset="0"/>
              </a:rPr>
              <a:t>Village of Montour Falls, Mayor</a:t>
            </a:r>
          </a:p>
        </p:txBody>
      </p:sp>
      <p:sp>
        <p:nvSpPr>
          <p:cNvPr id="11" name="Rectangle 10"/>
          <p:cNvSpPr/>
          <p:nvPr/>
        </p:nvSpPr>
        <p:spPr>
          <a:xfrm>
            <a:off x="3025522" y="653024"/>
            <a:ext cx="3723263" cy="523220"/>
          </a:xfrm>
          <a:prstGeom prst="rect">
            <a:avLst/>
          </a:prstGeom>
        </p:spPr>
        <p:txBody>
          <a:bodyPr wrap="square">
            <a:spAutoFit/>
          </a:bodyPr>
          <a:lstStyle/>
          <a:p>
            <a:r>
              <a:rPr lang="en-US" sz="2800" dirty="0">
                <a:latin typeface="Tw Cen MT Condensed" panose="020B0606020104020203" pitchFamily="34" charset="0"/>
              </a:rPr>
              <a:t>Expected Completion </a:t>
            </a:r>
            <a:r>
              <a:rPr lang="en-US" sz="2800" dirty="0" smtClean="0">
                <a:latin typeface="Tw Cen MT Condensed" panose="020B0606020104020203" pitchFamily="34" charset="0"/>
              </a:rPr>
              <a:t>June </a:t>
            </a:r>
            <a:r>
              <a:rPr lang="en-US" sz="2800" dirty="0">
                <a:latin typeface="Tw Cen MT Condensed" panose="020B0606020104020203" pitchFamily="34" charset="0"/>
              </a:rPr>
              <a:t>2019</a:t>
            </a:r>
          </a:p>
        </p:txBody>
      </p:sp>
    </p:spTree>
    <p:extLst>
      <p:ext uri="{BB962C8B-B14F-4D97-AF65-F5344CB8AC3E}">
        <p14:creationId xmlns:p14="http://schemas.microsoft.com/office/powerpoint/2010/main" val="3652952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95400" y="190500"/>
            <a:ext cx="8686800"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145EAC"/>
                </a:solidFill>
              </a:rPr>
              <a:t>		Other Projects Making an Impact!</a:t>
            </a:r>
          </a:p>
          <a:p>
            <a:pPr algn="l"/>
            <a:endParaRPr lang="en-US" sz="2000" b="1" dirty="0" smtClean="0">
              <a:solidFill>
                <a:srgbClr val="595A5C"/>
              </a:solidFill>
            </a:endParaRPr>
          </a:p>
          <a:p>
            <a:pPr lvl="0" algn="l"/>
            <a:endParaRPr lang="en-US" sz="1800" b="1" dirty="0" smtClean="0">
              <a:solidFill>
                <a:srgbClr val="595A5C"/>
              </a:solidFill>
              <a:latin typeface="Tw Cen MT Condensed" panose="020B0606020104020203" pitchFamily="34" charset="0"/>
            </a:endParaRPr>
          </a:p>
          <a:p>
            <a:pPr lvl="0" algn="l"/>
            <a:endParaRPr lang="en-US" sz="1800" b="1" dirty="0">
              <a:solidFill>
                <a:srgbClr val="595A5C"/>
              </a:solidFill>
              <a:latin typeface="Tw Cen MT Condensed" panose="020B0606020104020203" pitchFamily="34" charset="0"/>
            </a:endParaRPr>
          </a:p>
          <a:p>
            <a:pPr lvl="0" algn="l"/>
            <a:r>
              <a:rPr lang="en-US" sz="1800" b="1" dirty="0" smtClean="0">
                <a:solidFill>
                  <a:srgbClr val="595A5C"/>
                </a:solidFill>
                <a:latin typeface="Tw Cen MT Condensed" panose="020B0606020104020203" pitchFamily="34" charset="0"/>
              </a:rPr>
              <a:t>       </a:t>
            </a:r>
            <a:r>
              <a:rPr lang="en-US" sz="1800" b="1" dirty="0" smtClean="0">
                <a:latin typeface="Tw Cen MT Condensed" panose="020B0606020104020203" pitchFamily="34" charset="0"/>
              </a:rPr>
              <a:t>Boutique </a:t>
            </a:r>
            <a:r>
              <a:rPr lang="en-US" sz="1800" b="1" dirty="0">
                <a:latin typeface="Tw Cen MT Condensed" panose="020B0606020104020203" pitchFamily="34" charset="0"/>
              </a:rPr>
              <a:t>Hotel</a:t>
            </a:r>
          </a:p>
          <a:p>
            <a:pPr algn="l"/>
            <a:r>
              <a:rPr lang="en-US" sz="1800" b="1" dirty="0" smtClean="0">
                <a:latin typeface="Tw Cen MT Condensed" panose="020B0606020104020203" pitchFamily="34" charset="0"/>
              </a:rPr>
              <a:t>      Expected </a:t>
            </a:r>
            <a:r>
              <a:rPr lang="en-US" sz="1800" b="1" dirty="0">
                <a:latin typeface="Tw Cen MT Condensed" panose="020B0606020104020203" pitchFamily="34" charset="0"/>
              </a:rPr>
              <a:t>Completion Spring 2018</a:t>
            </a:r>
          </a:p>
          <a:p>
            <a:pPr marL="800100" lvl="2" indent="-342900">
              <a:spcBef>
                <a:spcPct val="0"/>
              </a:spcBef>
              <a:buFont typeface="Wingdings" panose="05000000000000000000" pitchFamily="2" charset="2"/>
              <a:buChar char="§"/>
            </a:pPr>
            <a:r>
              <a:rPr lang="en-US" dirty="0" smtClean="0">
                <a:latin typeface="Tw Cen MT Condensed" panose="020B0606020104020203" pitchFamily="34" charset="0"/>
              </a:rPr>
              <a:t>17 </a:t>
            </a:r>
            <a:r>
              <a:rPr lang="en-US" dirty="0">
                <a:latin typeface="Tw Cen MT Condensed" panose="020B0606020104020203" pitchFamily="34" charset="0"/>
              </a:rPr>
              <a:t>room, 4-star Hotel</a:t>
            </a:r>
          </a:p>
          <a:p>
            <a:pPr marL="342900" indent="-342900" algn="l">
              <a:buFont typeface="Wingdings" panose="05000000000000000000" pitchFamily="2" charset="2"/>
              <a:buChar char="§"/>
            </a:pPr>
            <a:endParaRPr lang="en-US" sz="2000" b="1" dirty="0" smtClean="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518" y="1143000"/>
            <a:ext cx="3579091" cy="2362200"/>
          </a:xfrm>
          <a:prstGeom prst="rect">
            <a:avLst/>
          </a:prstGeom>
        </p:spPr>
      </p:pic>
      <p:pic>
        <p:nvPicPr>
          <p:cNvPr id="7" name="Picture 6"/>
          <p:cNvPicPr>
            <a:picLocks noChangeAspect="1"/>
          </p:cNvPicPr>
          <p:nvPr/>
        </p:nvPicPr>
        <p:blipFill>
          <a:blip r:embed="rId4"/>
          <a:stretch>
            <a:fillRect/>
          </a:stretch>
        </p:blipFill>
        <p:spPr>
          <a:xfrm>
            <a:off x="1447800" y="3505200"/>
            <a:ext cx="3754718" cy="2133600"/>
          </a:xfrm>
          <a:prstGeom prst="rect">
            <a:avLst/>
          </a:prstGeom>
        </p:spPr>
      </p:pic>
      <p:sp>
        <p:nvSpPr>
          <p:cNvPr id="8" name="TextBox 7"/>
          <p:cNvSpPr txBox="1"/>
          <p:nvPr/>
        </p:nvSpPr>
        <p:spPr>
          <a:xfrm>
            <a:off x="5529723" y="3925669"/>
            <a:ext cx="3276600" cy="923330"/>
          </a:xfrm>
          <a:prstGeom prst="rect">
            <a:avLst/>
          </a:prstGeom>
          <a:noFill/>
        </p:spPr>
        <p:txBody>
          <a:bodyPr wrap="square" rtlCol="0">
            <a:spAutoFit/>
          </a:bodyPr>
          <a:lstStyle/>
          <a:p>
            <a:pPr marL="0" lvl="1">
              <a:spcBef>
                <a:spcPct val="0"/>
              </a:spcBef>
            </a:pPr>
            <a:r>
              <a:rPr lang="en-US" b="1" dirty="0">
                <a:solidFill>
                  <a:srgbClr val="595A5C"/>
                </a:solidFill>
                <a:latin typeface="Tw Cen MT Condensed" panose="020B0606020104020203" pitchFamily="34" charset="0"/>
              </a:rPr>
              <a:t> </a:t>
            </a:r>
            <a:r>
              <a:rPr lang="en-US" b="1" dirty="0">
                <a:latin typeface="Tw Cen MT Condensed" panose="020B0606020104020203" pitchFamily="34" charset="0"/>
              </a:rPr>
              <a:t>Seneca Terrace Apartments </a:t>
            </a:r>
          </a:p>
          <a:p>
            <a:pPr marL="0" lvl="1">
              <a:spcBef>
                <a:spcPct val="0"/>
              </a:spcBef>
            </a:pPr>
            <a:r>
              <a:rPr lang="en-US" b="1" dirty="0">
                <a:latin typeface="Tw Cen MT Condensed" panose="020B0606020104020203" pitchFamily="34" charset="0"/>
              </a:rPr>
              <a:t> </a:t>
            </a:r>
            <a:r>
              <a:rPr lang="en-US" b="1" dirty="0" smtClean="0">
                <a:latin typeface="Tw Cen MT Condensed" panose="020B0606020104020203" pitchFamily="34" charset="0"/>
              </a:rPr>
              <a:t>Expected </a:t>
            </a:r>
            <a:r>
              <a:rPr lang="en-US" b="1" dirty="0">
                <a:latin typeface="Tw Cen MT Condensed" panose="020B0606020104020203" pitchFamily="34" charset="0"/>
              </a:rPr>
              <a:t>Completion Summer </a:t>
            </a:r>
            <a:r>
              <a:rPr lang="en-US" b="1" dirty="0" smtClean="0">
                <a:latin typeface="Tw Cen MT Condensed" panose="020B0606020104020203" pitchFamily="34" charset="0"/>
              </a:rPr>
              <a:t>2017</a:t>
            </a:r>
          </a:p>
          <a:p>
            <a:pPr marL="285750" lvl="1" indent="-285750">
              <a:spcBef>
                <a:spcPct val="0"/>
              </a:spcBef>
              <a:buFont typeface="Arial" panose="020B0604020202020204" pitchFamily="34" charset="0"/>
              <a:buChar char="•"/>
            </a:pPr>
            <a:r>
              <a:rPr lang="en-US" dirty="0" smtClean="0">
                <a:latin typeface="Tw Cen MT Condensed" panose="020B0606020104020203" pitchFamily="34" charset="0"/>
              </a:rPr>
              <a:t>2 bedroom apartments </a:t>
            </a:r>
            <a:endParaRPr lang="en-US" dirty="0"/>
          </a:p>
        </p:txBody>
      </p:sp>
      <p:pic>
        <p:nvPicPr>
          <p:cNvPr id="9" name="Picture 8" descr="\\scgov.local\scfs\HomeDir\tohearn\Documents\My Pictures\iCloud Photos\Downloads\IMG_034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0930"/>
          <a:stretch/>
        </p:blipFill>
        <p:spPr bwMode="auto">
          <a:xfrm>
            <a:off x="1371600" y="3505200"/>
            <a:ext cx="3837693"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340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14400" y="-152400"/>
            <a:ext cx="8686800"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145EAC"/>
                </a:solidFill>
              </a:rPr>
              <a:t>		 </a:t>
            </a:r>
          </a:p>
          <a:p>
            <a:pPr algn="l"/>
            <a:endParaRPr lang="en-US" sz="2400" b="1" dirty="0">
              <a:solidFill>
                <a:srgbClr val="145EAC"/>
              </a:solidFill>
            </a:endParaRPr>
          </a:p>
          <a:p>
            <a:pPr algn="l"/>
            <a:endParaRPr lang="en-US" sz="2400" b="1" dirty="0" smtClean="0">
              <a:solidFill>
                <a:srgbClr val="145EAC"/>
              </a:solidFill>
            </a:endParaRPr>
          </a:p>
          <a:p>
            <a:r>
              <a:rPr lang="en-US" sz="2400" b="1" dirty="0">
                <a:solidFill>
                  <a:srgbClr val="145EAC"/>
                </a:solidFill>
              </a:rPr>
              <a:t>2016 -2017 Project Seneca Direct Investment Announced </a:t>
            </a:r>
          </a:p>
          <a:p>
            <a:pPr algn="l"/>
            <a:endParaRPr lang="en-US" sz="2400" b="1" dirty="0">
              <a:solidFill>
                <a:srgbClr val="145EAC"/>
              </a:solidFill>
            </a:endParaRPr>
          </a:p>
          <a:p>
            <a:pPr algn="l"/>
            <a:endParaRPr lang="en-US" sz="2400" b="1" dirty="0">
              <a:solidFill>
                <a:srgbClr val="145EAC"/>
              </a:solidFill>
              <a:latin typeface="Tw Cen MT Condensed" panose="020B0606020104020203" pitchFamily="34" charset="0"/>
            </a:endParaRPr>
          </a:p>
          <a:p>
            <a:pPr algn="l"/>
            <a:endParaRPr lang="en-US" sz="2400" b="1" dirty="0" smtClean="0">
              <a:solidFill>
                <a:srgbClr val="145EAC"/>
              </a:solidFill>
              <a:latin typeface="Tw Cen MT Condensed" panose="020B0606020104020203" pitchFamily="34" charset="0"/>
            </a:endParaRPr>
          </a:p>
          <a:p>
            <a:pPr algn="l"/>
            <a:r>
              <a:rPr lang="en-US" sz="2400" b="1" dirty="0" smtClean="0">
                <a:solidFill>
                  <a:srgbClr val="145EAC"/>
                </a:solidFill>
                <a:latin typeface="Tw Cen MT Condensed" panose="020B0606020104020203" pitchFamily="34" charset="0"/>
              </a:rPr>
              <a:t>		       </a:t>
            </a:r>
            <a:r>
              <a:rPr lang="en-US" sz="4800" b="1" dirty="0" smtClean="0">
                <a:solidFill>
                  <a:srgbClr val="595A5C"/>
                </a:solidFill>
                <a:latin typeface="Tw Cen MT Condensed" panose="020B0606020104020203" pitchFamily="34" charset="0"/>
              </a:rPr>
              <a:t>$50,015,500</a:t>
            </a:r>
          </a:p>
          <a:p>
            <a:pPr algn="l"/>
            <a:endParaRPr lang="en-US" sz="4800" b="1" dirty="0">
              <a:solidFill>
                <a:srgbClr val="595A5C"/>
              </a:solidFill>
              <a:latin typeface="Tw Cen MT Condensed" panose="020B0606020104020203" pitchFamily="34" charset="0"/>
            </a:endParaRPr>
          </a:p>
          <a:p>
            <a:r>
              <a:rPr lang="en-US" sz="2400" b="1" dirty="0" smtClean="0">
                <a:solidFill>
                  <a:srgbClr val="145EAC"/>
                </a:solidFill>
              </a:rPr>
              <a:t>2012 to Date Project </a:t>
            </a:r>
            <a:r>
              <a:rPr lang="en-US" sz="2400" b="1" dirty="0">
                <a:solidFill>
                  <a:srgbClr val="145EAC"/>
                </a:solidFill>
              </a:rPr>
              <a:t>Seneca Direct </a:t>
            </a:r>
            <a:r>
              <a:rPr lang="en-US" sz="2400" b="1" dirty="0" smtClean="0">
                <a:solidFill>
                  <a:srgbClr val="145EAC"/>
                </a:solidFill>
              </a:rPr>
              <a:t>Investment</a:t>
            </a:r>
          </a:p>
          <a:p>
            <a:pPr algn="l"/>
            <a:r>
              <a:rPr lang="en-US" sz="4800" b="1" dirty="0">
                <a:solidFill>
                  <a:srgbClr val="145EAC"/>
                </a:solidFill>
                <a:latin typeface="Tw Cen MT Condensed" panose="020B0606020104020203" pitchFamily="34" charset="0"/>
              </a:rPr>
              <a:t> </a:t>
            </a:r>
            <a:r>
              <a:rPr lang="en-US" sz="4800" b="1" dirty="0" smtClean="0">
                <a:solidFill>
                  <a:srgbClr val="145EAC"/>
                </a:solidFill>
                <a:latin typeface="Tw Cen MT Condensed" panose="020B0606020104020203" pitchFamily="34" charset="0"/>
              </a:rPr>
              <a:t>                                      </a:t>
            </a:r>
          </a:p>
          <a:p>
            <a:pPr algn="l"/>
            <a:r>
              <a:rPr lang="en-US" sz="4800" b="1" dirty="0">
                <a:solidFill>
                  <a:srgbClr val="145EAC"/>
                </a:solidFill>
                <a:latin typeface="Tw Cen MT Condensed" panose="020B0606020104020203" pitchFamily="34" charset="0"/>
              </a:rPr>
              <a:t>	</a:t>
            </a:r>
            <a:r>
              <a:rPr lang="en-US" sz="4800" b="1" dirty="0" smtClean="0">
                <a:solidFill>
                  <a:srgbClr val="145EAC"/>
                </a:solidFill>
                <a:latin typeface="Tw Cen MT Condensed" panose="020B0606020104020203" pitchFamily="34" charset="0"/>
              </a:rPr>
              <a:t>	   </a:t>
            </a:r>
            <a:r>
              <a:rPr lang="en-US" sz="4800" b="1" dirty="0" smtClean="0">
                <a:solidFill>
                  <a:srgbClr val="595A5C"/>
                </a:solidFill>
                <a:latin typeface="Tw Cen MT Condensed" panose="020B0606020104020203" pitchFamily="34" charset="0"/>
              </a:rPr>
              <a:t>$108,100,000</a:t>
            </a:r>
            <a:endParaRPr lang="en-US" sz="4800" b="1" dirty="0">
              <a:solidFill>
                <a:srgbClr val="595A5C"/>
              </a:solidFill>
              <a:latin typeface="Tw Cen MT Condensed" panose="020B0606020104020203" pitchFamily="34" charset="0"/>
            </a:endParaRPr>
          </a:p>
          <a:p>
            <a:pPr algn="l"/>
            <a:r>
              <a:rPr lang="en-US" sz="2400" b="1" dirty="0" smtClean="0">
                <a:solidFill>
                  <a:srgbClr val="145EAC"/>
                </a:solidFill>
              </a:rPr>
              <a:t>	</a:t>
            </a:r>
          </a:p>
          <a:p>
            <a:endParaRPr lang="en-US" sz="2400" b="1" dirty="0">
              <a:solidFill>
                <a:srgbClr val="145EAC"/>
              </a:solidFill>
            </a:endParaRPr>
          </a:p>
          <a:p>
            <a:pPr algn="l"/>
            <a:endParaRPr lang="en-US" sz="5400" b="1" dirty="0">
              <a:solidFill>
                <a:srgbClr val="145EAC"/>
              </a:solidFill>
            </a:endParaRPr>
          </a:p>
          <a:p>
            <a:pPr algn="l"/>
            <a:endParaRPr lang="en-US" sz="5400" b="1" dirty="0" smtClean="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spTree>
    <p:extLst>
      <p:ext uri="{BB962C8B-B14F-4D97-AF65-F5344CB8AC3E}">
        <p14:creationId xmlns:p14="http://schemas.microsoft.com/office/powerpoint/2010/main" val="4277088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38200" y="228600"/>
            <a:ext cx="7748451"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smtClean="0">
              <a:solidFill>
                <a:srgbClr val="145EAC"/>
              </a:solidFill>
            </a:endParaRPr>
          </a:p>
          <a:p>
            <a:endParaRPr lang="en-US" sz="2400" b="1" dirty="0" smtClean="0">
              <a:solidFill>
                <a:srgbClr val="145EAC"/>
              </a:solidFill>
            </a:endParaRPr>
          </a:p>
          <a:p>
            <a:endParaRPr lang="en-US" sz="2400" b="1" dirty="0" smtClean="0">
              <a:solidFill>
                <a:srgbClr val="145EAC"/>
              </a:solidFill>
            </a:endParaRPr>
          </a:p>
          <a:p>
            <a:pPr algn="l"/>
            <a:r>
              <a:rPr lang="en-US" sz="2400" b="1" dirty="0">
                <a:solidFill>
                  <a:srgbClr val="145EAC"/>
                </a:solidFill>
              </a:rPr>
              <a:t>	</a:t>
            </a:r>
            <a:r>
              <a:rPr lang="en-US" sz="2400" b="1" dirty="0" smtClean="0">
                <a:solidFill>
                  <a:srgbClr val="145EAC"/>
                </a:solidFill>
              </a:rPr>
              <a:t>		Social Media</a:t>
            </a:r>
          </a:p>
          <a:p>
            <a:pPr algn="l"/>
            <a:endParaRPr lang="en-US" sz="2400" b="1" dirty="0">
              <a:solidFill>
                <a:srgbClr val="145EAC"/>
              </a:solidFill>
            </a:endParaRPr>
          </a:p>
          <a:p>
            <a:r>
              <a:rPr lang="en-US" sz="2400" b="1" dirty="0" smtClean="0">
                <a:solidFill>
                  <a:srgbClr val="145EAC"/>
                </a:solidFill>
              </a:rPr>
              <a:t> </a:t>
            </a:r>
            <a:r>
              <a:rPr lang="en-US" sz="2400" b="1" dirty="0" smtClean="0">
                <a:solidFill>
                  <a:srgbClr val="145EAC"/>
                </a:solidFill>
                <a:latin typeface="Tw Cen MT Condensed" panose="020B0606020104020203" pitchFamily="34" charset="0"/>
              </a:rPr>
              <a:t>Increased from 17 to 81 Followers</a:t>
            </a:r>
          </a:p>
          <a:p>
            <a:endParaRPr lang="en-US" sz="2400" b="1" dirty="0">
              <a:solidFill>
                <a:srgbClr val="145EAC"/>
              </a:solidFill>
              <a:latin typeface="Tw Cen MT Condensed" panose="020B0606020104020203" pitchFamily="34" charset="0"/>
            </a:endParaRPr>
          </a:p>
          <a:p>
            <a:endParaRPr lang="en-US" sz="2400" b="1" dirty="0" smtClean="0">
              <a:solidFill>
                <a:srgbClr val="145EAC"/>
              </a:solidFill>
              <a:latin typeface="Tw Cen MT Condensed" panose="020B0606020104020203" pitchFamily="34" charset="0"/>
            </a:endParaRPr>
          </a:p>
          <a:p>
            <a:r>
              <a:rPr lang="en-US" sz="2400" b="1" dirty="0" smtClean="0">
                <a:solidFill>
                  <a:srgbClr val="145EAC"/>
                </a:solidFill>
                <a:latin typeface="Tw Cen MT Condensed" panose="020B0606020104020203" pitchFamily="34" charset="0"/>
              </a:rPr>
              <a:t>Increased from 31 to 264 Followers</a:t>
            </a:r>
            <a:endParaRPr lang="en-US" sz="2400" b="1" dirty="0">
              <a:solidFill>
                <a:srgbClr val="145EAC"/>
              </a:solidFill>
              <a:latin typeface="Tw Cen MT Condensed" panose="020B0606020104020203" pitchFamily="34" charset="0"/>
            </a:endParaRPr>
          </a:p>
          <a:p>
            <a:endParaRPr lang="en-US" sz="2400" b="1" dirty="0">
              <a:solidFill>
                <a:srgbClr val="145EAC"/>
              </a:solidFill>
              <a:latin typeface="Tw Cen MT Condensed" panose="020B0606020104020203" pitchFamily="34" charset="0"/>
            </a:endParaRPr>
          </a:p>
          <a:p>
            <a:endParaRPr lang="en-US" sz="2400" dirty="0" smtClean="0">
              <a:solidFill>
                <a:srgbClr val="595A5C"/>
              </a:solidFill>
              <a:latin typeface="Tw Cen MT Condensed" panose="020B0606020104020203" pitchFamily="34" charset="0"/>
            </a:endParaRPr>
          </a:p>
          <a:p>
            <a:endParaRPr lang="en-US" sz="2400" b="1" dirty="0">
              <a:solidFill>
                <a:srgbClr val="595A5C"/>
              </a:solidFill>
              <a:latin typeface="Tw Cen MT Condensed" panose="020B0606020104020203" pitchFamily="34" charset="0"/>
            </a:endParaRPr>
          </a:p>
          <a:p>
            <a:r>
              <a:rPr lang="en-US" sz="2400" b="1" dirty="0" smtClean="0">
                <a:solidFill>
                  <a:srgbClr val="145EAC"/>
                </a:solidFill>
                <a:latin typeface="Tw Cen MT Condensed" panose="020B0606020104020203" pitchFamily="34" charset="0"/>
              </a:rPr>
              <a:t>Recently joined with 87 Followers</a:t>
            </a:r>
            <a:endParaRPr lang="en-US" sz="2400" b="1" dirty="0">
              <a:solidFill>
                <a:srgbClr val="145EAC"/>
              </a:solidFill>
              <a:latin typeface="Tw Cen MT Condensed" panose="020B0606020104020203" pitchFamily="34" charset="0"/>
            </a:endParaRPr>
          </a:p>
          <a:p>
            <a:pPr marL="342900" indent="-342900">
              <a:buFont typeface="Wingdings" panose="05000000000000000000" pitchFamily="2" charset="2"/>
              <a:buChar char="§"/>
            </a:pPr>
            <a:endParaRPr lang="en-US" sz="2000" b="1" dirty="0" smtClean="0">
              <a:solidFill>
                <a:srgbClr val="595A5C"/>
              </a:solidFill>
              <a:latin typeface="Tw Cen MT Condensed" panose="020B0606020104020203" pitchFamily="34" charset="0"/>
            </a:endParaRPr>
          </a:p>
          <a:p>
            <a:endParaRPr lang="en-US" sz="2000" b="1" dirty="0" smtClean="0">
              <a:solidFill>
                <a:srgbClr val="595A5C"/>
              </a:solidFill>
              <a:latin typeface="Tw Cen MT Condensed" panose="020B0606020104020203" pitchFamily="34" charset="0"/>
            </a:endParaRPr>
          </a:p>
        </p:txBody>
      </p:sp>
      <p:pic>
        <p:nvPicPr>
          <p:cNvPr id="4" name="Picture 3"/>
          <p:cNvPicPr>
            <a:picLocks noChangeAspect="1"/>
          </p:cNvPicPr>
          <p:nvPr/>
        </p:nvPicPr>
        <p:blipFill>
          <a:blip r:embed="rId2"/>
          <a:stretch>
            <a:fillRect/>
          </a:stretch>
        </p:blipFill>
        <p:spPr>
          <a:xfrm>
            <a:off x="0" y="2219"/>
            <a:ext cx="9144742" cy="10926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12" y="1630155"/>
            <a:ext cx="1143000" cy="1143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81" y="2915565"/>
            <a:ext cx="1195744" cy="119574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98" y="4290174"/>
            <a:ext cx="1206714" cy="120671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803" y="5600662"/>
            <a:ext cx="1312785" cy="1312785"/>
          </a:xfrm>
          <a:prstGeom prst="rect">
            <a:avLst/>
          </a:prstGeom>
        </p:spPr>
      </p:pic>
      <p:sp>
        <p:nvSpPr>
          <p:cNvPr id="6" name="Rectangle 5"/>
          <p:cNvSpPr/>
          <p:nvPr/>
        </p:nvSpPr>
        <p:spPr>
          <a:xfrm>
            <a:off x="2068190" y="6026221"/>
            <a:ext cx="5965416" cy="461665"/>
          </a:xfrm>
          <a:prstGeom prst="rect">
            <a:avLst/>
          </a:prstGeom>
        </p:spPr>
        <p:txBody>
          <a:bodyPr wrap="none">
            <a:spAutoFit/>
          </a:bodyPr>
          <a:lstStyle/>
          <a:p>
            <a:r>
              <a:rPr lang="en-US" sz="2400" b="1" dirty="0" smtClean="0">
                <a:solidFill>
                  <a:srgbClr val="145EAC"/>
                </a:solidFill>
                <a:latin typeface="Tw Cen MT Condensed" panose="020B0606020104020203" pitchFamily="34" charset="0"/>
              </a:rPr>
              <a:t>Post Videos </a:t>
            </a:r>
            <a:r>
              <a:rPr lang="en-US" sz="2400" b="1" dirty="0">
                <a:solidFill>
                  <a:srgbClr val="145EAC"/>
                </a:solidFill>
                <a:latin typeface="Tw Cen MT Condensed" panose="020B0606020104020203" pitchFamily="34" charset="0"/>
              </a:rPr>
              <a:t>of Entrepreneurial Boot Camp </a:t>
            </a:r>
            <a:r>
              <a:rPr lang="en-US" sz="2400" b="1" dirty="0" smtClean="0">
                <a:solidFill>
                  <a:srgbClr val="145EAC"/>
                </a:solidFill>
                <a:latin typeface="Tw Cen MT Condensed" panose="020B0606020104020203" pitchFamily="34" charset="0"/>
              </a:rPr>
              <a:t>and Events</a:t>
            </a:r>
            <a:endParaRPr lang="en-US" sz="2400" b="1" dirty="0">
              <a:solidFill>
                <a:srgbClr val="145EAC"/>
              </a:solidFill>
              <a:latin typeface="Tw Cen MT Condensed" panose="020B0606020104020203" pitchFamily="34" charset="0"/>
            </a:endParaRPr>
          </a:p>
        </p:txBody>
      </p:sp>
    </p:spTree>
    <p:extLst>
      <p:ext uri="{BB962C8B-B14F-4D97-AF65-F5344CB8AC3E}">
        <p14:creationId xmlns:p14="http://schemas.microsoft.com/office/powerpoint/2010/main" val="2168655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smtClean="0">
              <a:solidFill>
                <a:srgbClr val="595A5C"/>
              </a:solidFill>
            </a:endParaRPr>
          </a:p>
          <a:p>
            <a:endParaRPr lang="en-US" sz="4000" b="1" dirty="0" smtClean="0">
              <a:solidFill>
                <a:srgbClr val="595A5C"/>
              </a:solidFill>
            </a:endParaRPr>
          </a:p>
          <a:p>
            <a:endParaRPr lang="en-US" sz="4000" b="1" dirty="0" smtClean="0">
              <a:solidFill>
                <a:srgbClr val="595A5C"/>
              </a:solidFill>
            </a:endParaRPr>
          </a:p>
          <a:p>
            <a:endParaRPr lang="en-US" sz="4000" b="1" dirty="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sp>
        <p:nvSpPr>
          <p:cNvPr id="4" name="Rectangle 3"/>
          <p:cNvSpPr/>
          <p:nvPr/>
        </p:nvSpPr>
        <p:spPr>
          <a:xfrm>
            <a:off x="3429000" y="533400"/>
            <a:ext cx="3380284" cy="461665"/>
          </a:xfrm>
          <a:prstGeom prst="rect">
            <a:avLst/>
          </a:prstGeom>
        </p:spPr>
        <p:txBody>
          <a:bodyPr wrap="none">
            <a:spAutoFit/>
          </a:bodyPr>
          <a:lstStyle/>
          <a:p>
            <a:r>
              <a:rPr lang="en-US" sz="2400" b="1" dirty="0">
                <a:solidFill>
                  <a:srgbClr val="145EAC"/>
                </a:solidFill>
              </a:rPr>
              <a:t>Project Seneca Financials</a:t>
            </a:r>
          </a:p>
        </p:txBody>
      </p:sp>
      <p:sp>
        <p:nvSpPr>
          <p:cNvPr id="5" name="Rectangle 4"/>
          <p:cNvSpPr/>
          <p:nvPr/>
        </p:nvSpPr>
        <p:spPr>
          <a:xfrm>
            <a:off x="3657600" y="6337012"/>
            <a:ext cx="2247154" cy="584775"/>
          </a:xfrm>
          <a:prstGeom prst="rect">
            <a:avLst/>
          </a:prstGeom>
        </p:spPr>
        <p:txBody>
          <a:bodyPr wrap="none">
            <a:spAutoFit/>
          </a:bodyPr>
          <a:lstStyle/>
          <a:p>
            <a:pPr algn="ctr"/>
            <a:r>
              <a:rPr lang="en-US" sz="3200" b="1" dirty="0" smtClean="0">
                <a:latin typeface="Tw Cen MT Condensed" panose="020B0606020104020203" pitchFamily="34" charset="0"/>
              </a:rPr>
              <a:t>Jack Benjamin</a:t>
            </a:r>
            <a:endParaRPr lang="en-US" sz="3200" b="1" dirty="0">
              <a:latin typeface="Tw Cen MT Condensed" panose="020B0606020104020203" pitchFamily="34" charset="0"/>
            </a:endParaRPr>
          </a:p>
        </p:txBody>
      </p:sp>
      <p:sp>
        <p:nvSpPr>
          <p:cNvPr id="6" name="Rectangle 5"/>
          <p:cNvSpPr/>
          <p:nvPr/>
        </p:nvSpPr>
        <p:spPr>
          <a:xfrm>
            <a:off x="1663118" y="1829454"/>
            <a:ext cx="4572000" cy="923330"/>
          </a:xfrm>
          <a:prstGeom prst="rect">
            <a:avLst/>
          </a:prstGeom>
        </p:spPr>
        <p:txBody>
          <a:bodyPr>
            <a:spAutoFit/>
          </a:bodyPr>
          <a:lstStyle/>
          <a:p>
            <a:endParaRPr lang="en-US" b="1" dirty="0" smtClean="0">
              <a:latin typeface="Tw Cen MT Condensed" panose="020B0606020104020203" pitchFamily="34" charset="0"/>
            </a:endParaRPr>
          </a:p>
          <a:p>
            <a:r>
              <a:rPr lang="en-US" b="1" dirty="0" smtClean="0">
                <a:latin typeface="Tw Cen MT Condensed" panose="020B0606020104020203" pitchFamily="34" charset="0"/>
              </a:rPr>
              <a:t>Current </a:t>
            </a:r>
            <a:r>
              <a:rPr lang="en-US" b="1" dirty="0">
                <a:latin typeface="Tw Cen MT Condensed" panose="020B0606020104020203" pitchFamily="34" charset="0"/>
              </a:rPr>
              <a:t>Balance:  </a:t>
            </a:r>
            <a:r>
              <a:rPr lang="en-US" b="1" dirty="0" smtClean="0">
                <a:latin typeface="Tw Cen MT Condensed" panose="020B0606020104020203" pitchFamily="34" charset="0"/>
              </a:rPr>
              <a:t>$102,074.69</a:t>
            </a:r>
            <a:endParaRPr lang="en-US" b="1" dirty="0">
              <a:latin typeface="Tw Cen MT Condensed" panose="020B0606020104020203" pitchFamily="34" charset="0"/>
            </a:endParaRPr>
          </a:p>
          <a:p>
            <a:r>
              <a:rPr lang="en-US" b="1" dirty="0" smtClean="0">
                <a:latin typeface="Tw Cen MT Condensed" panose="020B0606020104020203" pitchFamily="34" charset="0"/>
              </a:rPr>
              <a:t>FY 2016 </a:t>
            </a:r>
            <a:r>
              <a:rPr lang="en-US" b="1" dirty="0">
                <a:latin typeface="Tw Cen MT Condensed" panose="020B0606020104020203" pitchFamily="34" charset="0"/>
              </a:rPr>
              <a:t>Pledge Income: </a:t>
            </a:r>
            <a:r>
              <a:rPr lang="en-US" b="1" dirty="0" smtClean="0">
                <a:latin typeface="Tw Cen MT Condensed" panose="020B0606020104020203" pitchFamily="34" charset="0"/>
              </a:rPr>
              <a:t>$73,164.07</a:t>
            </a:r>
            <a:endParaRPr lang="en-US" b="1" dirty="0">
              <a:latin typeface="Tw Cen MT Condensed" panose="020B0606020104020203" pitchFamily="34" charset="0"/>
            </a:endParaRPr>
          </a:p>
        </p:txBody>
      </p:sp>
      <p:sp>
        <p:nvSpPr>
          <p:cNvPr id="7" name="Rectangle 6"/>
          <p:cNvSpPr/>
          <p:nvPr/>
        </p:nvSpPr>
        <p:spPr>
          <a:xfrm>
            <a:off x="1618734" y="2291119"/>
            <a:ext cx="6687065" cy="3170099"/>
          </a:xfrm>
          <a:prstGeom prst="rect">
            <a:avLst/>
          </a:prstGeom>
        </p:spPr>
        <p:txBody>
          <a:bodyPr wrap="square">
            <a:spAutoFit/>
          </a:bodyPr>
          <a:lstStyle/>
          <a:p>
            <a:endParaRPr lang="en-US" sz="2000" b="1" dirty="0">
              <a:solidFill>
                <a:srgbClr val="595A5C"/>
              </a:solidFill>
            </a:endParaRPr>
          </a:p>
          <a:p>
            <a:endParaRPr lang="en-US" b="1" dirty="0" smtClean="0">
              <a:latin typeface="Tw Cen MT Condensed" panose="020B0606020104020203" pitchFamily="34" charset="0"/>
            </a:endParaRPr>
          </a:p>
          <a:p>
            <a:endParaRPr lang="en-US" b="1" dirty="0">
              <a:latin typeface="Tw Cen MT Condensed" panose="020B0606020104020203" pitchFamily="34" charset="0"/>
            </a:endParaRPr>
          </a:p>
          <a:p>
            <a:endParaRPr lang="en-US" b="1" dirty="0" smtClean="0">
              <a:latin typeface="Tw Cen MT Condensed" panose="020B0606020104020203" pitchFamily="34" charset="0"/>
            </a:endParaRPr>
          </a:p>
          <a:p>
            <a:r>
              <a:rPr lang="en-US" b="1" dirty="0" smtClean="0">
                <a:latin typeface="Tw Cen MT Condensed" panose="020B0606020104020203" pitchFamily="34" charset="0"/>
              </a:rPr>
              <a:t>How </a:t>
            </a:r>
            <a:r>
              <a:rPr lang="en-US" b="1" dirty="0">
                <a:latin typeface="Tw Cen MT Condensed" panose="020B0606020104020203" pitchFamily="34" charset="0"/>
              </a:rPr>
              <a:t>can you contribute today?</a:t>
            </a:r>
          </a:p>
          <a:p>
            <a:pPr marL="342900" indent="-342900">
              <a:buFont typeface="Wingdings" panose="05000000000000000000" pitchFamily="2" charset="2"/>
              <a:buChar char="§"/>
            </a:pPr>
            <a:r>
              <a:rPr lang="en-US" b="1" dirty="0">
                <a:latin typeface="Tw Cen MT Condensed" panose="020B0606020104020203" pitchFamily="34" charset="0"/>
              </a:rPr>
              <a:t>Invest in Project Seneca </a:t>
            </a:r>
          </a:p>
          <a:p>
            <a:r>
              <a:rPr lang="en-US" b="1" dirty="0" smtClean="0">
                <a:latin typeface="Tw Cen MT Condensed" panose="020B0606020104020203" pitchFamily="34" charset="0"/>
              </a:rPr>
              <a:t>- </a:t>
            </a:r>
            <a:r>
              <a:rPr lang="en-US" b="1" dirty="0">
                <a:latin typeface="Tw Cen MT Condensed" panose="020B0606020104020203" pitchFamily="34" charset="0"/>
              </a:rPr>
              <a:t>An investment entitles you to a position of the Executive Board</a:t>
            </a:r>
          </a:p>
          <a:p>
            <a:endParaRPr lang="en-US" b="1" dirty="0">
              <a:latin typeface="Tw Cen MT Condensed" panose="020B0606020104020203" pitchFamily="34" charset="0"/>
            </a:endParaRPr>
          </a:p>
          <a:p>
            <a:pPr marL="342900" indent="-342900">
              <a:buFont typeface="Wingdings" panose="05000000000000000000" pitchFamily="2" charset="2"/>
              <a:buChar char="§"/>
            </a:pPr>
            <a:r>
              <a:rPr lang="en-US" b="1" dirty="0">
                <a:latin typeface="Tw Cen MT Condensed" panose="020B0606020104020203" pitchFamily="34" charset="0"/>
              </a:rPr>
              <a:t>Volunteer</a:t>
            </a:r>
          </a:p>
          <a:p>
            <a:r>
              <a:rPr lang="en-US" b="1" dirty="0" smtClean="0">
                <a:latin typeface="Tw Cen MT Condensed" panose="020B0606020104020203" pitchFamily="34" charset="0"/>
              </a:rPr>
              <a:t>- </a:t>
            </a:r>
            <a:r>
              <a:rPr lang="en-US" b="1" dirty="0">
                <a:latin typeface="Tw Cen MT Condensed" panose="020B0606020104020203" pitchFamily="34" charset="0"/>
              </a:rPr>
              <a:t>Volunteer with for CDC committees or community clean-up events- this directly </a:t>
            </a:r>
            <a:r>
              <a:rPr lang="en-US" b="1" dirty="0" smtClean="0">
                <a:latin typeface="Tw Cen MT Condensed" panose="020B0606020104020203" pitchFamily="34" charset="0"/>
              </a:rPr>
              <a:t>impacts </a:t>
            </a:r>
            <a:r>
              <a:rPr lang="en-US" b="1" dirty="0">
                <a:latin typeface="Tw Cen MT Condensed" panose="020B0606020104020203" pitchFamily="34" charset="0"/>
              </a:rPr>
              <a:t>the  Project Seneca Initiatives of Downtown Revitalization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127" y="1315287"/>
            <a:ext cx="3177748" cy="2071494"/>
          </a:xfrm>
          <a:prstGeom prst="rect">
            <a:avLst/>
          </a:prstGeom>
        </p:spPr>
      </p:pic>
    </p:spTree>
    <p:extLst>
      <p:ext uri="{BB962C8B-B14F-4D97-AF65-F5344CB8AC3E}">
        <p14:creationId xmlns:p14="http://schemas.microsoft.com/office/powerpoint/2010/main" val="2107429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43149" y="228600"/>
            <a:ext cx="7748451"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smtClean="0">
              <a:solidFill>
                <a:srgbClr val="145EAC"/>
              </a:solidFill>
            </a:endParaRPr>
          </a:p>
          <a:p>
            <a:r>
              <a:rPr lang="en-US" sz="2400" b="1" dirty="0" smtClean="0">
                <a:solidFill>
                  <a:srgbClr val="145EAC"/>
                </a:solidFill>
              </a:rPr>
              <a:t>2016 Project Seneca Contributors </a:t>
            </a:r>
          </a:p>
          <a:p>
            <a:pPr algn="l"/>
            <a:endParaRPr lang="en-US" sz="2000" b="1" dirty="0" smtClean="0">
              <a:solidFill>
                <a:srgbClr val="595A5C"/>
              </a:solidFill>
            </a:endParaRPr>
          </a:p>
          <a:p>
            <a:pPr algn="l"/>
            <a:endParaRPr lang="en-US" sz="2000" b="1" dirty="0">
              <a:solidFill>
                <a:srgbClr val="595A5C"/>
              </a:solidFill>
            </a:endParaRPr>
          </a:p>
          <a:p>
            <a:pPr marL="342900" indent="-342900" algn="l">
              <a:buFont typeface="Wingdings" panose="05000000000000000000" pitchFamily="2" charset="2"/>
              <a:buChar char="§"/>
            </a:pPr>
            <a:endParaRPr lang="en-US" sz="2000" b="1" dirty="0" smtClean="0">
              <a:solidFill>
                <a:srgbClr val="595A5C"/>
              </a:solidFill>
            </a:endParaRPr>
          </a:p>
          <a:p>
            <a:pPr marL="342900" indent="-342900" algn="l">
              <a:buFont typeface="Wingdings" panose="05000000000000000000" pitchFamily="2" charset="2"/>
              <a:buChar char="§"/>
            </a:pPr>
            <a:endParaRPr lang="en-US" sz="2000" b="1" dirty="0" smtClean="0">
              <a:solidFill>
                <a:srgbClr val="595A5C"/>
              </a:solidFill>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pic>
        <p:nvPicPr>
          <p:cNvPr id="7" name="Picture 6"/>
          <p:cNvPicPr>
            <a:picLocks noChangeAspect="1"/>
          </p:cNvPicPr>
          <p:nvPr/>
        </p:nvPicPr>
        <p:blipFill>
          <a:blip r:embed="rId3"/>
          <a:stretch>
            <a:fillRect/>
          </a:stretch>
        </p:blipFill>
        <p:spPr>
          <a:xfrm>
            <a:off x="3605341" y="1744265"/>
            <a:ext cx="2650435" cy="1371600"/>
          </a:xfrm>
          <a:prstGeom prst="rect">
            <a:avLst/>
          </a:prstGeom>
        </p:spPr>
      </p:pic>
      <p:pic>
        <p:nvPicPr>
          <p:cNvPr id="9" name="Picture 8"/>
          <p:cNvPicPr>
            <a:picLocks noChangeAspect="1"/>
          </p:cNvPicPr>
          <p:nvPr/>
        </p:nvPicPr>
        <p:blipFill>
          <a:blip r:embed="rId4"/>
          <a:stretch>
            <a:fillRect/>
          </a:stretch>
        </p:blipFill>
        <p:spPr>
          <a:xfrm>
            <a:off x="6267751" y="3315090"/>
            <a:ext cx="2291861" cy="13477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109" y="1707594"/>
            <a:ext cx="1409700" cy="144494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0393" y="3672359"/>
            <a:ext cx="2141399" cy="80962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0284" y="3283852"/>
            <a:ext cx="1657350" cy="1657350"/>
          </a:xfrm>
          <a:prstGeom prst="rect">
            <a:avLst/>
          </a:prstGeom>
        </p:spPr>
      </p:pic>
      <p:sp>
        <p:nvSpPr>
          <p:cNvPr id="14" name="TextBox 13"/>
          <p:cNvSpPr txBox="1"/>
          <p:nvPr/>
        </p:nvSpPr>
        <p:spPr>
          <a:xfrm>
            <a:off x="2273020" y="5072517"/>
            <a:ext cx="2203939" cy="1200329"/>
          </a:xfrm>
          <a:prstGeom prst="rect">
            <a:avLst/>
          </a:prstGeom>
          <a:noFill/>
        </p:spPr>
        <p:txBody>
          <a:bodyPr wrap="square" rtlCol="0">
            <a:spAutoFit/>
          </a:bodyPr>
          <a:lstStyle/>
          <a:p>
            <a:r>
              <a:rPr lang="en-US" sz="2400" b="1" dirty="0">
                <a:latin typeface="Tw Cen MT Condensed" panose="020B0606020104020203" pitchFamily="34" charset="0"/>
              </a:rPr>
              <a:t>Jack Benjamin</a:t>
            </a:r>
          </a:p>
          <a:p>
            <a:endParaRPr lang="en-US" sz="2400" b="1" dirty="0">
              <a:latin typeface="Tw Cen MT Condensed" panose="020B0606020104020203" pitchFamily="34" charset="0"/>
            </a:endParaRPr>
          </a:p>
          <a:p>
            <a:r>
              <a:rPr lang="en-US" sz="2400" b="1" dirty="0">
                <a:latin typeface="Tw Cen MT Condensed" panose="020B0606020104020203" pitchFamily="34" charset="0"/>
              </a:rPr>
              <a:t>Carl Blowers</a:t>
            </a:r>
          </a:p>
        </p:txBody>
      </p:sp>
      <p:sp>
        <p:nvSpPr>
          <p:cNvPr id="15" name="TextBox 14"/>
          <p:cNvSpPr txBox="1"/>
          <p:nvPr/>
        </p:nvSpPr>
        <p:spPr>
          <a:xfrm>
            <a:off x="5537310" y="5072517"/>
            <a:ext cx="2203939" cy="1569660"/>
          </a:xfrm>
          <a:prstGeom prst="rect">
            <a:avLst/>
          </a:prstGeom>
          <a:noFill/>
        </p:spPr>
        <p:txBody>
          <a:bodyPr wrap="square" rtlCol="0">
            <a:spAutoFit/>
          </a:bodyPr>
          <a:lstStyle/>
          <a:p>
            <a:r>
              <a:rPr lang="en-US" sz="2400" b="1" dirty="0" smtClean="0">
                <a:latin typeface="Tw Cen MT Condensed" panose="020B0606020104020203" pitchFamily="34" charset="0"/>
              </a:rPr>
              <a:t>Peter Honsberger</a:t>
            </a:r>
          </a:p>
          <a:p>
            <a:endParaRPr lang="en-US" sz="2400" b="1" dirty="0">
              <a:latin typeface="Tw Cen MT Condensed" panose="020B0606020104020203" pitchFamily="34" charset="0"/>
            </a:endParaRPr>
          </a:p>
          <a:p>
            <a:r>
              <a:rPr lang="en-US" sz="2400" b="1" dirty="0" smtClean="0">
                <a:latin typeface="Tw Cen MT Condensed" panose="020B0606020104020203" pitchFamily="34" charset="0"/>
              </a:rPr>
              <a:t>Rick Weakland</a:t>
            </a:r>
          </a:p>
          <a:p>
            <a:endParaRPr lang="en-US" sz="2400" b="1" dirty="0">
              <a:latin typeface="Tw Cen MT Condensed" panose="020B0606020104020203"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7751" y="2072615"/>
            <a:ext cx="2607738" cy="886223"/>
          </a:xfrm>
          <a:prstGeom prst="rect">
            <a:avLst/>
          </a:prstGeom>
        </p:spPr>
      </p:pic>
    </p:spTree>
    <p:extLst>
      <p:ext uri="{BB962C8B-B14F-4D97-AF65-F5344CB8AC3E}">
        <p14:creationId xmlns:p14="http://schemas.microsoft.com/office/powerpoint/2010/main" val="604615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457200"/>
            <a:ext cx="86868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145EAC"/>
                </a:solidFill>
                <a:latin typeface="Tw Cen MT Condensed" panose="020B0606020104020203" pitchFamily="34" charset="0"/>
              </a:rPr>
              <a:t>Thank You For Your Time and </a:t>
            </a:r>
          </a:p>
          <a:p>
            <a:r>
              <a:rPr lang="en-US" sz="4800" b="1" dirty="0" smtClean="0">
                <a:solidFill>
                  <a:srgbClr val="145EAC"/>
                </a:solidFill>
                <a:latin typeface="Tw Cen MT Condensed" panose="020B0606020104020203" pitchFamily="34" charset="0"/>
              </a:rPr>
              <a:t>Continued Support</a:t>
            </a:r>
            <a:endParaRPr lang="en-US" sz="4800" b="1" dirty="0">
              <a:solidFill>
                <a:srgbClr val="145EAC"/>
              </a:solidFill>
              <a:latin typeface="Tw Cen MT Condensed" panose="020B06060201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933956"/>
            <a:ext cx="6324600" cy="2990088"/>
          </a:xfrm>
          <a:prstGeom prst="rect">
            <a:avLst/>
          </a:prstGeom>
        </p:spPr>
      </p:pic>
      <p:sp>
        <p:nvSpPr>
          <p:cNvPr id="6" name="Title 1"/>
          <p:cNvSpPr txBox="1">
            <a:spLocks/>
          </p:cNvSpPr>
          <p:nvPr/>
        </p:nvSpPr>
        <p:spPr>
          <a:xfrm>
            <a:off x="381000" y="4930099"/>
            <a:ext cx="9220199" cy="14478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145EAC"/>
                </a:solidFill>
                <a:latin typeface="Tw Cen MT Condensed" panose="020B0606020104020203" pitchFamily="34" charset="0"/>
              </a:rPr>
              <a:t>Enjoy the Networking </a:t>
            </a:r>
          </a:p>
          <a:p>
            <a:r>
              <a:rPr lang="en-US" sz="4800" b="1" dirty="0" smtClean="0">
                <a:solidFill>
                  <a:srgbClr val="145EAC"/>
                </a:solidFill>
                <a:latin typeface="Tw Cen MT Condensed" panose="020B0606020104020203" pitchFamily="34" charset="0"/>
              </a:rPr>
              <a:t>&amp; Refreshments</a:t>
            </a:r>
            <a:endParaRPr lang="en-US" sz="4800" b="1" dirty="0">
              <a:solidFill>
                <a:srgbClr val="145EAC"/>
              </a:solidFill>
              <a:latin typeface="Tw Cen MT Condensed" panose="020B0606020104020203" pitchFamily="34" charset="0"/>
            </a:endParaRPr>
          </a:p>
        </p:txBody>
      </p:sp>
      <p:pic>
        <p:nvPicPr>
          <p:cNvPr id="7" name="Picture 6"/>
          <p:cNvPicPr>
            <a:picLocks noChangeAspect="1"/>
          </p:cNvPicPr>
          <p:nvPr/>
        </p:nvPicPr>
        <p:blipFill>
          <a:blip r:embed="rId3"/>
          <a:stretch>
            <a:fillRect/>
          </a:stretch>
        </p:blipFill>
        <p:spPr>
          <a:xfrm rot="5400000">
            <a:off x="-2819402" y="2819400"/>
            <a:ext cx="6858002" cy="1219201"/>
          </a:xfrm>
          <a:prstGeom prst="rect">
            <a:avLst/>
          </a:prstGeom>
        </p:spPr>
      </p:pic>
    </p:spTree>
    <p:extLst>
      <p:ext uri="{BB962C8B-B14F-4D97-AF65-F5344CB8AC3E}">
        <p14:creationId xmlns:p14="http://schemas.microsoft.com/office/powerpoint/2010/main" val="277668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eneca Lake - Drone Video-S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8293" cy="6858000"/>
          </a:xfrm>
        </p:spPr>
      </p:pic>
    </p:spTree>
    <p:extLst>
      <p:ext uri="{BB962C8B-B14F-4D97-AF65-F5344CB8AC3E}">
        <p14:creationId xmlns:p14="http://schemas.microsoft.com/office/powerpoint/2010/main" val="4199861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457200"/>
            <a:ext cx="86868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145EAC"/>
                </a:solidFill>
                <a:latin typeface="Tw Cen MT Condensed" panose="020B0606020104020203" pitchFamily="34" charset="0"/>
              </a:rPr>
              <a:t>Thank You For Your Time and </a:t>
            </a:r>
          </a:p>
          <a:p>
            <a:r>
              <a:rPr lang="en-US" sz="4800" b="1" dirty="0" smtClean="0">
                <a:solidFill>
                  <a:srgbClr val="145EAC"/>
                </a:solidFill>
                <a:latin typeface="Tw Cen MT Condensed" panose="020B0606020104020203" pitchFamily="34" charset="0"/>
              </a:rPr>
              <a:t>Continued Support</a:t>
            </a:r>
            <a:endParaRPr lang="en-US" sz="4800" b="1" dirty="0">
              <a:solidFill>
                <a:srgbClr val="145EAC"/>
              </a:solidFill>
              <a:latin typeface="Tw Cen MT Condensed" panose="020B06060201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933956"/>
            <a:ext cx="6324600" cy="2990088"/>
          </a:xfrm>
          <a:prstGeom prst="rect">
            <a:avLst/>
          </a:prstGeom>
        </p:spPr>
      </p:pic>
      <p:sp>
        <p:nvSpPr>
          <p:cNvPr id="6" name="Title 1"/>
          <p:cNvSpPr txBox="1">
            <a:spLocks/>
          </p:cNvSpPr>
          <p:nvPr/>
        </p:nvSpPr>
        <p:spPr>
          <a:xfrm>
            <a:off x="381000" y="4930099"/>
            <a:ext cx="9220199" cy="14478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145EAC"/>
                </a:solidFill>
                <a:latin typeface="Tw Cen MT Condensed" panose="020B0606020104020203" pitchFamily="34" charset="0"/>
              </a:rPr>
              <a:t>Enjoy the Networking </a:t>
            </a:r>
          </a:p>
          <a:p>
            <a:r>
              <a:rPr lang="en-US" sz="4800" b="1" dirty="0" smtClean="0">
                <a:solidFill>
                  <a:srgbClr val="145EAC"/>
                </a:solidFill>
                <a:latin typeface="Tw Cen MT Condensed" panose="020B0606020104020203" pitchFamily="34" charset="0"/>
              </a:rPr>
              <a:t>&amp; Refreshments</a:t>
            </a:r>
            <a:endParaRPr lang="en-US" sz="4800" b="1" dirty="0">
              <a:solidFill>
                <a:srgbClr val="145EAC"/>
              </a:solidFill>
              <a:latin typeface="Tw Cen MT Condensed" panose="020B0606020104020203" pitchFamily="34" charset="0"/>
            </a:endParaRPr>
          </a:p>
        </p:txBody>
      </p:sp>
      <p:pic>
        <p:nvPicPr>
          <p:cNvPr id="7" name="Picture 6"/>
          <p:cNvPicPr>
            <a:picLocks noChangeAspect="1"/>
          </p:cNvPicPr>
          <p:nvPr/>
        </p:nvPicPr>
        <p:blipFill>
          <a:blip r:embed="rId3"/>
          <a:stretch>
            <a:fillRect/>
          </a:stretch>
        </p:blipFill>
        <p:spPr>
          <a:xfrm rot="5400000">
            <a:off x="-2819402" y="2819400"/>
            <a:ext cx="6858002" cy="1219201"/>
          </a:xfrm>
          <a:prstGeom prst="rect">
            <a:avLst/>
          </a:prstGeom>
        </p:spPr>
      </p:pic>
    </p:spTree>
    <p:extLst>
      <p:ext uri="{BB962C8B-B14F-4D97-AF65-F5344CB8AC3E}">
        <p14:creationId xmlns:p14="http://schemas.microsoft.com/office/powerpoint/2010/main" val="2101963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2351014340"/>
              </p:ext>
            </p:extLst>
          </p:nvPr>
        </p:nvGraphicFramePr>
        <p:xfrm>
          <a:off x="1524000" y="4572000"/>
          <a:ext cx="619125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Rectangle 23"/>
          <p:cNvSpPr/>
          <p:nvPr/>
        </p:nvSpPr>
        <p:spPr>
          <a:xfrm>
            <a:off x="4343400" y="1371600"/>
            <a:ext cx="5181599" cy="3170099"/>
          </a:xfrm>
          <a:prstGeom prst="rect">
            <a:avLst/>
          </a:prstGeom>
        </p:spPr>
        <p:txBody>
          <a:bodyPr wrap="square">
            <a:spAutoFit/>
          </a:bodyPr>
          <a:lstStyle/>
          <a:p>
            <a:r>
              <a:rPr lang="en-US" sz="2000" b="1" dirty="0">
                <a:latin typeface="Tw Cen MT Condensed" panose="020B0606020104020203" pitchFamily="34" charset="0"/>
              </a:rPr>
              <a:t>Barton &amp; Loguidice – design engineers</a:t>
            </a:r>
          </a:p>
          <a:p>
            <a:r>
              <a:rPr lang="en-US" sz="2000" b="1" dirty="0">
                <a:latin typeface="Tw Cen MT Condensed" panose="020B0606020104020203" pitchFamily="34" charset="0"/>
              </a:rPr>
              <a:t>Larson Design Group – construction engineers</a:t>
            </a:r>
          </a:p>
          <a:p>
            <a:r>
              <a:rPr lang="en-US" sz="2000" b="1" dirty="0">
                <a:latin typeface="Tw Cen MT Condensed" panose="020B0606020104020203" pitchFamily="34" charset="0"/>
              </a:rPr>
              <a:t>Design Review Team (Specchio, Hillyard, Wilcox, Weakland, King, B&amp;L &amp; LDG) </a:t>
            </a:r>
          </a:p>
          <a:p>
            <a:r>
              <a:rPr lang="en-US" sz="2000" b="1" dirty="0">
                <a:latin typeface="Tw Cen MT Condensed" panose="020B0606020104020203" pitchFamily="34" charset="0"/>
              </a:rPr>
              <a:t>JPC – oversight</a:t>
            </a:r>
          </a:p>
          <a:p>
            <a:r>
              <a:rPr lang="en-US" sz="2000" b="1" dirty="0">
                <a:latin typeface="Tw Cen MT Condensed" panose="020B0606020104020203" pitchFamily="34" charset="0"/>
              </a:rPr>
              <a:t>Key focus: </a:t>
            </a:r>
          </a:p>
          <a:p>
            <a:pPr lvl="1"/>
            <a:r>
              <a:rPr lang="en-US" sz="2000" b="1" dirty="0">
                <a:latin typeface="Tw Cen MT Condensed" panose="020B0606020104020203" pitchFamily="34" charset="0"/>
              </a:rPr>
              <a:t>1) Stay on schedule</a:t>
            </a:r>
          </a:p>
          <a:p>
            <a:pPr lvl="1"/>
            <a:r>
              <a:rPr lang="en-US" sz="2000" b="1" dirty="0">
                <a:latin typeface="Tw Cen MT Condensed" panose="020B0606020104020203" pitchFamily="34" charset="0"/>
              </a:rPr>
              <a:t>2) Keep capital budget under $25 million</a:t>
            </a:r>
          </a:p>
          <a:p>
            <a:pPr lvl="1"/>
            <a:r>
              <a:rPr lang="en-US" sz="2000" b="1" dirty="0">
                <a:latin typeface="Tw Cen MT Condensed" panose="020B0606020104020203" pitchFamily="34" charset="0"/>
              </a:rPr>
              <a:t>3) Better </a:t>
            </a:r>
            <a:r>
              <a:rPr lang="en-US" sz="2000" b="1" dirty="0" smtClean="0">
                <a:latin typeface="Tw Cen MT Condensed" panose="020B0606020104020203" pitchFamily="34" charset="0"/>
              </a:rPr>
              <a:t>O&amp;M</a:t>
            </a:r>
          </a:p>
          <a:p>
            <a:pPr lvl="1"/>
            <a:endParaRPr lang="en-US" sz="2000" b="1" dirty="0">
              <a:latin typeface="Tw Cen MT Condensed" panose="020B0606020104020203" pitchFamily="34" charset="0"/>
            </a:endParaRPr>
          </a:p>
        </p:txBody>
      </p:sp>
      <p:sp>
        <p:nvSpPr>
          <p:cNvPr id="25" name="Rectangle 24"/>
          <p:cNvSpPr/>
          <p:nvPr/>
        </p:nvSpPr>
        <p:spPr>
          <a:xfrm>
            <a:off x="1371600" y="304800"/>
            <a:ext cx="6191250" cy="461665"/>
          </a:xfrm>
          <a:prstGeom prst="rect">
            <a:avLst/>
          </a:prstGeom>
        </p:spPr>
        <p:txBody>
          <a:bodyPr wrap="square">
            <a:spAutoFit/>
          </a:bodyPr>
          <a:lstStyle/>
          <a:p>
            <a:pPr algn="ctr"/>
            <a:r>
              <a:rPr lang="en-US" sz="2400" b="1" dirty="0">
                <a:solidFill>
                  <a:srgbClr val="145EAC"/>
                </a:solidFill>
              </a:rPr>
              <a:t>Regional </a:t>
            </a:r>
            <a:r>
              <a:rPr lang="en-US" sz="2400" b="1" dirty="0" smtClean="0">
                <a:solidFill>
                  <a:srgbClr val="145EAC"/>
                </a:solidFill>
              </a:rPr>
              <a:t>Wastewater Treatment </a:t>
            </a:r>
            <a:r>
              <a:rPr lang="en-US" sz="2400" b="1" dirty="0">
                <a:solidFill>
                  <a:srgbClr val="145EAC"/>
                </a:solidFill>
              </a:rPr>
              <a:t>Plant Update</a:t>
            </a:r>
          </a:p>
        </p:txBody>
      </p:sp>
      <p:pic>
        <p:nvPicPr>
          <p:cNvPr id="26" name="Picture 25"/>
          <p:cNvPicPr>
            <a:picLocks noChangeAspect="1"/>
          </p:cNvPicPr>
          <p:nvPr/>
        </p:nvPicPr>
        <p:blipFill>
          <a:blip r:embed="rId7"/>
          <a:stretch>
            <a:fillRect/>
          </a:stretch>
        </p:blipFill>
        <p:spPr>
          <a:xfrm>
            <a:off x="233281" y="1133510"/>
            <a:ext cx="4112296" cy="3791857"/>
          </a:xfrm>
          <a:prstGeom prst="rect">
            <a:avLst/>
          </a:prstGeom>
        </p:spPr>
      </p:pic>
      <p:sp>
        <p:nvSpPr>
          <p:cNvPr id="27" name="TextBox 26"/>
          <p:cNvSpPr txBox="1"/>
          <p:nvPr/>
        </p:nvSpPr>
        <p:spPr>
          <a:xfrm>
            <a:off x="1905000" y="5094460"/>
            <a:ext cx="1066800" cy="369332"/>
          </a:xfrm>
          <a:prstGeom prst="rect">
            <a:avLst/>
          </a:prstGeom>
          <a:noFill/>
        </p:spPr>
        <p:txBody>
          <a:bodyPr wrap="square" rtlCol="0">
            <a:spAutoFit/>
          </a:bodyPr>
          <a:lstStyle/>
          <a:p>
            <a:r>
              <a:rPr lang="en-US" b="1" dirty="0" smtClean="0">
                <a:latin typeface="Tw Cen MT Condensed" panose="020B0606020104020203" pitchFamily="34" charset="0"/>
              </a:rPr>
              <a:t>Jan 2017</a:t>
            </a:r>
            <a:endParaRPr lang="en-US" b="1" dirty="0">
              <a:latin typeface="Tw Cen MT Condensed" panose="020B0606020104020203" pitchFamily="34" charset="0"/>
            </a:endParaRPr>
          </a:p>
        </p:txBody>
      </p:sp>
      <p:sp>
        <p:nvSpPr>
          <p:cNvPr id="28" name="TextBox 27"/>
          <p:cNvSpPr txBox="1"/>
          <p:nvPr/>
        </p:nvSpPr>
        <p:spPr>
          <a:xfrm>
            <a:off x="2991394" y="5094406"/>
            <a:ext cx="1064296" cy="369332"/>
          </a:xfrm>
          <a:prstGeom prst="rect">
            <a:avLst/>
          </a:prstGeom>
          <a:noFill/>
        </p:spPr>
        <p:txBody>
          <a:bodyPr wrap="square" rtlCol="0">
            <a:spAutoFit/>
          </a:bodyPr>
          <a:lstStyle/>
          <a:p>
            <a:r>
              <a:rPr lang="en-US" b="1" dirty="0" smtClean="0">
                <a:latin typeface="Tw Cen MT Condensed" panose="020B0606020104020203" pitchFamily="34" charset="0"/>
              </a:rPr>
              <a:t>Feb 2017</a:t>
            </a:r>
            <a:endParaRPr lang="en-US" b="1" dirty="0">
              <a:latin typeface="Tw Cen MT Condensed" panose="020B0606020104020203" pitchFamily="34" charset="0"/>
            </a:endParaRPr>
          </a:p>
        </p:txBody>
      </p:sp>
      <p:sp>
        <p:nvSpPr>
          <p:cNvPr id="29" name="TextBox 28"/>
          <p:cNvSpPr txBox="1"/>
          <p:nvPr/>
        </p:nvSpPr>
        <p:spPr>
          <a:xfrm>
            <a:off x="4221153" y="5094406"/>
            <a:ext cx="1066800" cy="369332"/>
          </a:xfrm>
          <a:prstGeom prst="rect">
            <a:avLst/>
          </a:prstGeom>
          <a:noFill/>
        </p:spPr>
        <p:txBody>
          <a:bodyPr wrap="square" rtlCol="0">
            <a:spAutoFit/>
          </a:bodyPr>
          <a:lstStyle/>
          <a:p>
            <a:r>
              <a:rPr lang="en-US" b="1" dirty="0" smtClean="0">
                <a:latin typeface="Tw Cen MT Condensed" panose="020B0606020104020203" pitchFamily="34" charset="0"/>
              </a:rPr>
              <a:t>Apr 2017</a:t>
            </a:r>
            <a:endParaRPr lang="en-US" b="1" dirty="0">
              <a:latin typeface="Tw Cen MT Condensed" panose="020B0606020104020203" pitchFamily="34" charset="0"/>
            </a:endParaRPr>
          </a:p>
        </p:txBody>
      </p:sp>
      <p:sp>
        <p:nvSpPr>
          <p:cNvPr id="32" name="TextBox 31"/>
          <p:cNvSpPr txBox="1"/>
          <p:nvPr/>
        </p:nvSpPr>
        <p:spPr>
          <a:xfrm>
            <a:off x="5451891" y="5094406"/>
            <a:ext cx="1049710" cy="369332"/>
          </a:xfrm>
          <a:prstGeom prst="rect">
            <a:avLst/>
          </a:prstGeom>
          <a:noFill/>
        </p:spPr>
        <p:txBody>
          <a:bodyPr wrap="square" rtlCol="0">
            <a:spAutoFit/>
          </a:bodyPr>
          <a:lstStyle/>
          <a:p>
            <a:r>
              <a:rPr lang="en-US" b="1" dirty="0" smtClean="0">
                <a:latin typeface="Tw Cen MT Condensed" panose="020B0606020104020203" pitchFamily="34" charset="0"/>
              </a:rPr>
              <a:t>Fall 2017</a:t>
            </a:r>
            <a:endParaRPr lang="en-US" b="1" dirty="0">
              <a:latin typeface="Tw Cen MT Condensed" panose="020B0606020104020203" pitchFamily="34" charset="0"/>
            </a:endParaRPr>
          </a:p>
        </p:txBody>
      </p:sp>
      <p:sp>
        <p:nvSpPr>
          <p:cNvPr id="33" name="TextBox 32"/>
          <p:cNvSpPr txBox="1"/>
          <p:nvPr/>
        </p:nvSpPr>
        <p:spPr>
          <a:xfrm>
            <a:off x="6501601" y="5094406"/>
            <a:ext cx="1085850" cy="369332"/>
          </a:xfrm>
          <a:prstGeom prst="rect">
            <a:avLst/>
          </a:prstGeom>
          <a:noFill/>
        </p:spPr>
        <p:txBody>
          <a:bodyPr wrap="square" rtlCol="0">
            <a:spAutoFit/>
          </a:bodyPr>
          <a:lstStyle/>
          <a:p>
            <a:r>
              <a:rPr lang="en-US" b="1" dirty="0" smtClean="0">
                <a:latin typeface="Tw Cen MT Condensed" panose="020B0606020104020203" pitchFamily="34" charset="0"/>
              </a:rPr>
              <a:t>Jun 2019</a:t>
            </a:r>
            <a:endParaRPr lang="en-US" b="1" dirty="0">
              <a:latin typeface="Tw Cen MT Condensed" panose="020B0606020104020203" pitchFamily="34" charset="0"/>
            </a:endParaRPr>
          </a:p>
        </p:txBody>
      </p:sp>
    </p:spTree>
    <p:extLst>
      <p:ext uri="{BB962C8B-B14F-4D97-AF65-F5344CB8AC3E}">
        <p14:creationId xmlns:p14="http://schemas.microsoft.com/office/powerpoint/2010/main" val="3591157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90599" y="152400"/>
            <a:ext cx="7924801"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smtClean="0">
              <a:solidFill>
                <a:srgbClr val="145EAC"/>
              </a:solidFill>
            </a:endParaRPr>
          </a:p>
          <a:p>
            <a:r>
              <a:rPr lang="en-US" sz="2400" b="1" dirty="0" smtClean="0">
                <a:solidFill>
                  <a:srgbClr val="145EAC"/>
                </a:solidFill>
              </a:rPr>
              <a:t>Watkins Glen Brewery Vacation Rentals </a:t>
            </a:r>
          </a:p>
          <a:p>
            <a:r>
              <a:rPr lang="en-US" sz="2800" dirty="0">
                <a:latin typeface="Tw Cen MT Condensed" panose="020B0606020104020203" pitchFamily="34" charset="0"/>
              </a:rPr>
              <a:t>Expected Completion </a:t>
            </a:r>
            <a:r>
              <a:rPr lang="en-US" sz="2800" dirty="0" smtClean="0">
                <a:latin typeface="Tw Cen MT Condensed" panose="020B0606020104020203" pitchFamily="34" charset="0"/>
              </a:rPr>
              <a:t>April 2017</a:t>
            </a:r>
            <a:endParaRPr lang="en-US" sz="2800" dirty="0">
              <a:latin typeface="Tw Cen MT Condensed" panose="020B0606020104020203" pitchFamily="34" charset="0"/>
            </a:endParaRPr>
          </a:p>
          <a:p>
            <a:endParaRPr lang="en-US" sz="1800" dirty="0" smtClean="0">
              <a:latin typeface="Tw Cen MT Condensed" panose="020B0606020104020203" pitchFamily="34" charset="0"/>
            </a:endParaRPr>
          </a:p>
          <a:p>
            <a:r>
              <a:rPr lang="en-US" sz="1900" dirty="0" smtClean="0">
                <a:latin typeface="Tw Cen MT Condensed" panose="020B0606020104020203" pitchFamily="34" charset="0"/>
              </a:rPr>
              <a:t>What’s happening now?</a:t>
            </a:r>
          </a:p>
          <a:p>
            <a:pPr lvl="7">
              <a:buFont typeface="Arial" pitchFamily="34" charset="0"/>
              <a:buChar char="•"/>
            </a:pPr>
            <a:r>
              <a:rPr lang="en-US" sz="1900" dirty="0">
                <a:latin typeface="Tw Cen MT Condensed" panose="020B0606020104020203" pitchFamily="34" charset="0"/>
              </a:rPr>
              <a:t> Maple flooring</a:t>
            </a:r>
          </a:p>
          <a:p>
            <a:pPr lvl="7">
              <a:buFont typeface="Arial" pitchFamily="34" charset="0"/>
              <a:buChar char="•"/>
            </a:pPr>
            <a:r>
              <a:rPr lang="en-US" sz="1900" dirty="0">
                <a:latin typeface="Tw Cen MT Condensed" panose="020B0606020104020203" pitchFamily="34" charset="0"/>
              </a:rPr>
              <a:t> </a:t>
            </a:r>
            <a:r>
              <a:rPr lang="en-US" sz="1900" dirty="0" smtClean="0">
                <a:latin typeface="Tw Cen MT Condensed" panose="020B0606020104020203" pitchFamily="34" charset="0"/>
              </a:rPr>
              <a:t> </a:t>
            </a:r>
            <a:r>
              <a:rPr lang="en-US" sz="1900" dirty="0">
                <a:latin typeface="Tw Cen MT Condensed" panose="020B0606020104020203" pitchFamily="34" charset="0"/>
              </a:rPr>
              <a:t>Ceramic tile flooring</a:t>
            </a:r>
          </a:p>
          <a:p>
            <a:pPr lvl="7">
              <a:buFont typeface="Arial" pitchFamily="34" charset="0"/>
              <a:buChar char="•"/>
            </a:pPr>
            <a:r>
              <a:rPr lang="en-US" sz="1900" dirty="0">
                <a:latin typeface="Tw Cen MT Condensed" panose="020B0606020104020203" pitchFamily="34" charset="0"/>
              </a:rPr>
              <a:t>  Kitchen cabinets </a:t>
            </a:r>
          </a:p>
          <a:p>
            <a:pPr lvl="7">
              <a:buFont typeface="Arial" pitchFamily="34" charset="0"/>
              <a:buChar char="•"/>
            </a:pPr>
            <a:r>
              <a:rPr lang="en-US" sz="1900" dirty="0">
                <a:latin typeface="Tw Cen MT Condensed" panose="020B0606020104020203" pitchFamily="34" charset="0"/>
              </a:rPr>
              <a:t>  Light fixtures</a:t>
            </a:r>
          </a:p>
          <a:p>
            <a:pPr lvl="7">
              <a:buFont typeface="Arial" pitchFamily="34" charset="0"/>
              <a:buChar char="•"/>
            </a:pPr>
            <a:r>
              <a:rPr lang="en-US" sz="1900" dirty="0">
                <a:latin typeface="Tw Cen MT Condensed" panose="020B0606020104020203" pitchFamily="34" charset="0"/>
              </a:rPr>
              <a:t>  Trim and door casings</a:t>
            </a:r>
          </a:p>
          <a:p>
            <a:pPr lvl="7">
              <a:buFont typeface="Arial" pitchFamily="34" charset="0"/>
              <a:buChar char="•"/>
            </a:pPr>
            <a:r>
              <a:rPr lang="en-US" sz="1900" dirty="0">
                <a:latin typeface="Tw Cen MT Condensed" panose="020B0606020104020203" pitchFamily="34" charset="0"/>
              </a:rPr>
              <a:t>  Staircase installation</a:t>
            </a:r>
          </a:p>
          <a:p>
            <a:pPr lvl="7">
              <a:buFont typeface="Arial" pitchFamily="34" charset="0"/>
              <a:buChar char="•"/>
            </a:pPr>
            <a:r>
              <a:rPr lang="en-US" sz="1900" dirty="0">
                <a:latin typeface="Tw Cen MT Condensed" panose="020B0606020104020203" pitchFamily="34" charset="0"/>
              </a:rPr>
              <a:t>  Last 10% of sheetrock finishing</a:t>
            </a:r>
            <a:endParaRPr lang="en-US" sz="1900" dirty="0" smtClean="0">
              <a:latin typeface="Tw Cen MT Condensed" panose="020B0606020104020203" pitchFamily="34" charset="0"/>
            </a:endParaRPr>
          </a:p>
        </p:txBody>
      </p:sp>
      <p:pic>
        <p:nvPicPr>
          <p:cNvPr id="3" name="Picture 2"/>
          <p:cNvPicPr>
            <a:picLocks noChangeAspect="1"/>
          </p:cNvPicPr>
          <p:nvPr/>
        </p:nvPicPr>
        <p:blipFill>
          <a:blip r:embed="rId2"/>
          <a:stretch>
            <a:fillRect/>
          </a:stretch>
        </p:blipFill>
        <p:spPr>
          <a:xfrm rot="5400000">
            <a:off x="-2819402" y="2819400"/>
            <a:ext cx="6858002" cy="1219201"/>
          </a:xfrm>
          <a:prstGeom prst="rect">
            <a:avLst/>
          </a:prstGeom>
        </p:spPr>
      </p:pic>
      <p:sp>
        <p:nvSpPr>
          <p:cNvPr id="4" name="Rectangle 3"/>
          <p:cNvSpPr/>
          <p:nvPr/>
        </p:nvSpPr>
        <p:spPr>
          <a:xfrm>
            <a:off x="4089805" y="6337012"/>
            <a:ext cx="1954990" cy="584775"/>
          </a:xfrm>
          <a:prstGeom prst="rect">
            <a:avLst/>
          </a:prstGeom>
        </p:spPr>
        <p:txBody>
          <a:bodyPr wrap="square">
            <a:spAutoFit/>
          </a:bodyPr>
          <a:lstStyle/>
          <a:p>
            <a:pPr algn="ctr"/>
            <a:r>
              <a:rPr lang="en-US" sz="3200" b="1" dirty="0" smtClean="0">
                <a:latin typeface="Tw Cen MT Condensed" panose="020B0606020104020203" pitchFamily="34" charset="0"/>
              </a:rPr>
              <a:t>Dan Bower </a:t>
            </a:r>
            <a:endParaRPr lang="en-US" sz="3200" b="1" dirty="0">
              <a:latin typeface="Tw Cen MT Condensed" panose="020B0606020104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10937"/>
            <a:ext cx="3429000" cy="22866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1357" y="3941133"/>
            <a:ext cx="6629400" cy="2559966"/>
          </a:xfrm>
          <a:prstGeom prst="rect">
            <a:avLst/>
          </a:prstGeom>
        </p:spPr>
      </p:pic>
    </p:spTree>
    <p:extLst>
      <p:ext uri="{BB962C8B-B14F-4D97-AF65-F5344CB8AC3E}">
        <p14:creationId xmlns:p14="http://schemas.microsoft.com/office/powerpoint/2010/main" val="328955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90599" y="152400"/>
            <a:ext cx="7924801"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smtClean="0">
              <a:solidFill>
                <a:srgbClr val="145EAC"/>
              </a:solidFill>
            </a:endParaRPr>
          </a:p>
          <a:p>
            <a:r>
              <a:rPr lang="en-US" sz="2400" b="1" dirty="0" smtClean="0">
                <a:solidFill>
                  <a:srgbClr val="145EAC"/>
                </a:solidFill>
              </a:rPr>
              <a:t>Watkins Glen Brewery Vacation Rentals </a:t>
            </a:r>
          </a:p>
          <a:p>
            <a:r>
              <a:rPr lang="en-US" sz="2800" dirty="0">
                <a:latin typeface="Tw Cen MT Condensed" panose="020B0606020104020203" pitchFamily="34" charset="0"/>
              </a:rPr>
              <a:t>Expected </a:t>
            </a:r>
            <a:r>
              <a:rPr lang="en-US" sz="2800">
                <a:latin typeface="Tw Cen MT Condensed" panose="020B0606020104020203" pitchFamily="34" charset="0"/>
              </a:rPr>
              <a:t>Completion </a:t>
            </a:r>
            <a:r>
              <a:rPr lang="en-US" sz="2800" smtClean="0">
                <a:latin typeface="Tw Cen MT Condensed" panose="020B0606020104020203" pitchFamily="34" charset="0"/>
              </a:rPr>
              <a:t>April 2017</a:t>
            </a:r>
            <a:endParaRPr lang="en-US" sz="2800" dirty="0" smtClean="0">
              <a:latin typeface="Tw Cen MT Condensed" panose="020B0606020104020203" pitchFamily="34" charset="0"/>
            </a:endParaRPr>
          </a:p>
          <a:p>
            <a:endParaRPr lang="en-US" sz="2800" dirty="0">
              <a:latin typeface="Tw Cen MT Condensed" panose="020B0606020104020203" pitchFamily="34" charset="0"/>
            </a:endParaRPr>
          </a:p>
          <a:p>
            <a:endParaRPr lang="en-US" sz="2800" dirty="0" smtClean="0">
              <a:latin typeface="Tw Cen MT Condensed" panose="020B0606020104020203" pitchFamily="34" charset="0"/>
            </a:endParaRPr>
          </a:p>
          <a:p>
            <a:pPr algn="l"/>
            <a:r>
              <a:rPr lang="en-US" sz="1900" dirty="0" smtClean="0">
                <a:latin typeface="Tw Cen MT Condensed" panose="020B0606020104020203" pitchFamily="34" charset="0"/>
              </a:rPr>
              <a:t>			What’s next?</a:t>
            </a:r>
          </a:p>
          <a:p>
            <a:pPr lvl="6">
              <a:buFont typeface="Arial" pitchFamily="34" charset="0"/>
              <a:buChar char="•"/>
            </a:pPr>
            <a:r>
              <a:rPr lang="en-US" sz="1900" dirty="0" smtClean="0">
                <a:latin typeface="Tw Cen MT Condensed" panose="020B0606020104020203" pitchFamily="34" charset="0"/>
              </a:rPr>
              <a:t>  Siding and soffits</a:t>
            </a:r>
          </a:p>
          <a:p>
            <a:pPr lvl="6">
              <a:buFont typeface="Arial" pitchFamily="34" charset="0"/>
              <a:buChar char="•"/>
            </a:pPr>
            <a:r>
              <a:rPr lang="en-US" sz="1900" dirty="0" smtClean="0">
                <a:latin typeface="Tw Cen MT Condensed" panose="020B0606020104020203" pitchFamily="34" charset="0"/>
              </a:rPr>
              <a:t>  </a:t>
            </a:r>
            <a:r>
              <a:rPr lang="en-US" sz="1900" dirty="0">
                <a:latin typeface="Tw Cen MT Condensed" panose="020B0606020104020203" pitchFamily="34" charset="0"/>
              </a:rPr>
              <a:t>Garage doors</a:t>
            </a:r>
          </a:p>
          <a:p>
            <a:pPr lvl="6">
              <a:buFont typeface="Arial" pitchFamily="34" charset="0"/>
              <a:buChar char="•"/>
            </a:pPr>
            <a:r>
              <a:rPr lang="en-US" sz="1900" dirty="0">
                <a:latin typeface="Tw Cen MT Condensed" panose="020B0606020104020203" pitchFamily="34" charset="0"/>
              </a:rPr>
              <a:t>  Bathroom tile</a:t>
            </a:r>
          </a:p>
          <a:p>
            <a:pPr lvl="6">
              <a:buFont typeface="Arial" pitchFamily="34" charset="0"/>
              <a:buChar char="•"/>
            </a:pPr>
            <a:r>
              <a:rPr lang="en-US" sz="1900" dirty="0">
                <a:latin typeface="Tw Cen MT Condensed" panose="020B0606020104020203" pitchFamily="34" charset="0"/>
              </a:rPr>
              <a:t>  Bath fixtures</a:t>
            </a:r>
          </a:p>
          <a:p>
            <a:pPr lvl="6">
              <a:buFont typeface="Arial" pitchFamily="34" charset="0"/>
              <a:buChar char="•"/>
            </a:pPr>
            <a:r>
              <a:rPr lang="en-US" sz="1900" dirty="0">
                <a:latin typeface="Tw Cen MT Condensed" panose="020B0606020104020203" pitchFamily="34" charset="0"/>
              </a:rPr>
              <a:t>  Bedroom carpet</a:t>
            </a:r>
          </a:p>
          <a:p>
            <a:pPr lvl="6">
              <a:buFont typeface="Arial" pitchFamily="34" charset="0"/>
              <a:buChar char="•"/>
            </a:pPr>
            <a:r>
              <a:rPr lang="en-US" sz="1900" dirty="0">
                <a:latin typeface="Tw Cen MT Condensed" panose="020B0606020104020203" pitchFamily="34" charset="0"/>
              </a:rPr>
              <a:t>  Door final hardware</a:t>
            </a:r>
          </a:p>
          <a:p>
            <a:pPr lvl="6">
              <a:buFont typeface="Arial" pitchFamily="34" charset="0"/>
              <a:buChar char="•"/>
            </a:pPr>
            <a:r>
              <a:rPr lang="en-US" sz="1900" dirty="0">
                <a:latin typeface="Tw Cen MT Condensed" panose="020B0606020104020203" pitchFamily="34" charset="0"/>
              </a:rPr>
              <a:t>  Exterior lights</a:t>
            </a:r>
          </a:p>
          <a:p>
            <a:pPr lvl="6">
              <a:buFont typeface="Arial" pitchFamily="34" charset="0"/>
              <a:buChar char="•"/>
            </a:pPr>
            <a:r>
              <a:rPr lang="en-US" sz="1900" dirty="0">
                <a:latin typeface="Tw Cen MT Condensed" panose="020B0606020104020203" pitchFamily="34" charset="0"/>
              </a:rPr>
              <a:t>  Asphalt final course</a:t>
            </a:r>
          </a:p>
          <a:p>
            <a:pPr lvl="6">
              <a:buFont typeface="Arial" pitchFamily="34" charset="0"/>
              <a:buChar char="•"/>
            </a:pPr>
            <a:r>
              <a:rPr lang="en-US" sz="1900" dirty="0">
                <a:latin typeface="Tw Cen MT Condensed" panose="020B0606020104020203" pitchFamily="34" charset="0"/>
              </a:rPr>
              <a:t>  Landscaping</a:t>
            </a:r>
            <a:endParaRPr lang="en-US" sz="1900" dirty="0" smtClean="0">
              <a:latin typeface="Tw Cen MT Condensed" panose="020B0606020104020203" pitchFamily="34" charset="0"/>
            </a:endParaRPr>
          </a:p>
        </p:txBody>
      </p:sp>
      <p:pic>
        <p:nvPicPr>
          <p:cNvPr id="3" name="Picture 2"/>
          <p:cNvPicPr>
            <a:picLocks noChangeAspect="1"/>
          </p:cNvPicPr>
          <p:nvPr/>
        </p:nvPicPr>
        <p:blipFill>
          <a:blip r:embed="rId2"/>
          <a:stretch>
            <a:fillRect/>
          </a:stretch>
        </p:blipFill>
        <p:spPr>
          <a:xfrm rot="5400000">
            <a:off x="-2819400" y="2819397"/>
            <a:ext cx="6858002" cy="121920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76400"/>
            <a:ext cx="3005325" cy="2253994"/>
          </a:xfrm>
          <a:prstGeom prst="rect">
            <a:avLst/>
          </a:prstGeom>
          <a:effectLst>
            <a:outerShdw blurRad="50800" dist="50800" dir="5400000" algn="ctr" rotWithShape="0">
              <a:srgbClr val="000000">
                <a:alpha val="87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438400"/>
            <a:ext cx="2628900" cy="3505200"/>
          </a:xfrm>
          <a:prstGeom prst="rect">
            <a:avLst/>
          </a:prstGeom>
          <a:effectLst>
            <a:outerShdw blurRad="50800" dist="50800" dir="5400000" algn="ctr" rotWithShape="0">
              <a:srgbClr val="000000">
                <a:alpha val="85000"/>
              </a:srgbClr>
            </a:outerShdw>
          </a:effectLst>
        </p:spPr>
      </p:pic>
    </p:spTree>
    <p:extLst>
      <p:ext uri="{BB962C8B-B14F-4D97-AF65-F5344CB8AC3E}">
        <p14:creationId xmlns:p14="http://schemas.microsoft.com/office/powerpoint/2010/main" val="180329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145EAC"/>
                </a:solidFill>
              </a:rPr>
              <a:t>Regional Wastewater Treatment Plant Update</a:t>
            </a:r>
          </a:p>
          <a:p>
            <a:r>
              <a:rPr lang="en-US" sz="2800" b="1" dirty="0">
                <a:solidFill>
                  <a:srgbClr val="595A5C"/>
                </a:solidFill>
              </a:rPr>
              <a:t>Expected Completion July 2019</a:t>
            </a:r>
          </a:p>
          <a:p>
            <a:endParaRPr lang="en-US" sz="4000" b="1" dirty="0" smtClean="0">
              <a:solidFill>
                <a:srgbClr val="595A5C"/>
              </a:solidFill>
            </a:endParaRPr>
          </a:p>
          <a:p>
            <a:endParaRPr lang="en-US" sz="4000" b="1" dirty="0" smtClean="0">
              <a:solidFill>
                <a:srgbClr val="595A5C"/>
              </a:solidFill>
            </a:endParaRPr>
          </a:p>
          <a:p>
            <a:r>
              <a:rPr lang="en-US" sz="4000" b="1" dirty="0" smtClean="0">
                <a:solidFill>
                  <a:srgbClr val="595A5C"/>
                </a:solidFill>
              </a:rPr>
              <a:t>OVERALL ECONOMIC VALUE</a:t>
            </a:r>
          </a:p>
          <a:p>
            <a:pPr lvl="0"/>
            <a:r>
              <a:rPr lang="en-US" sz="4000" b="1" dirty="0" smtClean="0">
                <a:solidFill>
                  <a:srgbClr val="595A5C"/>
                </a:solidFill>
              </a:rPr>
              <a:t>$27,000,000</a:t>
            </a:r>
            <a:endParaRPr lang="en-US" sz="4000" b="1" dirty="0">
              <a:solidFill>
                <a:srgbClr val="595A5C"/>
              </a:solidFill>
            </a:endParaRPr>
          </a:p>
          <a:p>
            <a:endParaRPr lang="en-US" sz="1600" dirty="0" smtClean="0">
              <a:solidFill>
                <a:srgbClr val="595A5C"/>
              </a:solidFill>
            </a:endParaRPr>
          </a:p>
          <a:p>
            <a:pPr lvl="0"/>
            <a:r>
              <a:rPr lang="en-US" sz="2800" b="1" i="1" dirty="0">
                <a:solidFill>
                  <a:srgbClr val="595A5C"/>
                </a:solidFill>
              </a:rPr>
              <a:t>Regional Wastewater Treatment </a:t>
            </a:r>
            <a:r>
              <a:rPr lang="en-US" sz="2800" b="1" i="1" dirty="0" smtClean="0">
                <a:solidFill>
                  <a:srgbClr val="595A5C"/>
                </a:solidFill>
              </a:rPr>
              <a:t>Plant: Value </a:t>
            </a:r>
            <a:r>
              <a:rPr lang="en-US" sz="2800" b="1" i="1" dirty="0">
                <a:solidFill>
                  <a:srgbClr val="595A5C"/>
                </a:solidFill>
              </a:rPr>
              <a:t>$25M</a:t>
            </a:r>
          </a:p>
          <a:p>
            <a:r>
              <a:rPr lang="en-US" sz="2800" b="1" i="1" dirty="0">
                <a:solidFill>
                  <a:srgbClr val="595A5C"/>
                </a:solidFill>
              </a:rPr>
              <a:t>I &amp; I work in both </a:t>
            </a:r>
            <a:r>
              <a:rPr lang="en-US" sz="2800" b="1" i="1" dirty="0" smtClean="0">
                <a:solidFill>
                  <a:srgbClr val="595A5C"/>
                </a:solidFill>
              </a:rPr>
              <a:t>Villages: Value </a:t>
            </a:r>
            <a:r>
              <a:rPr lang="en-US" sz="2800" b="1" i="1" dirty="0">
                <a:solidFill>
                  <a:srgbClr val="595A5C"/>
                </a:solidFill>
              </a:rPr>
              <a:t>$2.0M</a:t>
            </a:r>
          </a:p>
          <a:p>
            <a:endParaRPr lang="en-US" sz="4000" b="1" dirty="0" smtClean="0">
              <a:solidFill>
                <a:srgbClr val="595A5C"/>
              </a:solidFill>
            </a:endParaRPr>
          </a:p>
          <a:p>
            <a:endParaRPr lang="en-US" sz="4000" b="1" dirty="0">
              <a:solidFill>
                <a:srgbClr val="595A5C"/>
              </a:solidFill>
            </a:endParaRPr>
          </a:p>
        </p:txBody>
      </p:sp>
    </p:spTree>
    <p:extLst>
      <p:ext uri="{BB962C8B-B14F-4D97-AF65-F5344CB8AC3E}">
        <p14:creationId xmlns:p14="http://schemas.microsoft.com/office/powerpoint/2010/main" val="260433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28601" y="152400"/>
            <a:ext cx="8686800" cy="6477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145EAC"/>
                </a:solidFill>
              </a:rPr>
              <a:t>Watkins Glen Brewery Vacation Rentals</a:t>
            </a:r>
          </a:p>
          <a:p>
            <a:r>
              <a:rPr lang="en-US" sz="3200" b="1" dirty="0">
                <a:solidFill>
                  <a:srgbClr val="595A5C"/>
                </a:solidFill>
              </a:rPr>
              <a:t>Expected Completion Spring/Summer 2017</a:t>
            </a:r>
          </a:p>
          <a:p>
            <a:endParaRPr lang="en-US" sz="4000" b="1" dirty="0" smtClean="0">
              <a:solidFill>
                <a:srgbClr val="595A5C"/>
              </a:solidFill>
            </a:endParaRPr>
          </a:p>
          <a:p>
            <a:endParaRPr lang="en-US" sz="4000" b="1" dirty="0" smtClean="0">
              <a:solidFill>
                <a:srgbClr val="595A5C"/>
              </a:solidFill>
            </a:endParaRPr>
          </a:p>
          <a:p>
            <a:r>
              <a:rPr lang="en-US" sz="4000" b="1" dirty="0" smtClean="0">
                <a:solidFill>
                  <a:srgbClr val="595A5C"/>
                </a:solidFill>
              </a:rPr>
              <a:t>OVERALL ECONOMIC VALUE</a:t>
            </a:r>
          </a:p>
          <a:p>
            <a:pPr lvl="0"/>
            <a:r>
              <a:rPr lang="en-US" sz="4800" b="1" dirty="0" smtClean="0">
                <a:solidFill>
                  <a:srgbClr val="595A5C"/>
                </a:solidFill>
              </a:rPr>
              <a:t>$3,200,000</a:t>
            </a:r>
            <a:endParaRPr lang="en-US" sz="4800" b="1" dirty="0">
              <a:solidFill>
                <a:srgbClr val="595A5C"/>
              </a:solidFill>
            </a:endParaRPr>
          </a:p>
          <a:p>
            <a:endParaRPr lang="en-US" sz="4000" b="1" dirty="0" smtClean="0">
              <a:solidFill>
                <a:srgbClr val="595A5C"/>
              </a:solidFill>
            </a:endParaRPr>
          </a:p>
          <a:p>
            <a:endParaRPr lang="en-US" sz="4000" b="1" dirty="0">
              <a:solidFill>
                <a:srgbClr val="595A5C"/>
              </a:solidFill>
            </a:endParaRPr>
          </a:p>
        </p:txBody>
      </p:sp>
    </p:spTree>
    <p:extLst>
      <p:ext uri="{BB962C8B-B14F-4D97-AF65-F5344CB8AC3E}">
        <p14:creationId xmlns:p14="http://schemas.microsoft.com/office/powerpoint/2010/main" val="135699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400000">
            <a:off x="-2819402" y="2819400"/>
            <a:ext cx="6858002" cy="1219201"/>
          </a:xfrm>
          <a:prstGeom prst="rect">
            <a:avLst/>
          </a:prstGeom>
        </p:spPr>
      </p:pic>
      <p:sp>
        <p:nvSpPr>
          <p:cNvPr id="5" name="Rectangle 4"/>
          <p:cNvSpPr/>
          <p:nvPr/>
        </p:nvSpPr>
        <p:spPr>
          <a:xfrm>
            <a:off x="5410200" y="3442437"/>
            <a:ext cx="3225800" cy="1323439"/>
          </a:xfrm>
          <a:prstGeom prst="rect">
            <a:avLst/>
          </a:prstGeom>
        </p:spPr>
        <p:txBody>
          <a:bodyPr wrap="square">
            <a:spAutoFit/>
          </a:bodyPr>
          <a:lstStyle/>
          <a:p>
            <a:pPr marL="0" lvl="1">
              <a:spcBef>
                <a:spcPct val="0"/>
              </a:spcBef>
            </a:pPr>
            <a:endParaRPr lang="en-US" sz="2000" b="1" dirty="0">
              <a:latin typeface="Tw Cen MT Condensed" panose="020B0606020104020203" pitchFamily="34" charset="0"/>
            </a:endParaRPr>
          </a:p>
          <a:p>
            <a:pPr marL="342900" lvl="1" indent="-342900">
              <a:spcBef>
                <a:spcPct val="0"/>
              </a:spcBef>
              <a:buFont typeface="Wingdings" panose="05000000000000000000" pitchFamily="2" charset="2"/>
              <a:buChar char="§"/>
            </a:pPr>
            <a:r>
              <a:rPr lang="en-US" sz="2000" b="1" dirty="0">
                <a:latin typeface="Tw Cen MT Condensed" panose="020B0606020104020203" pitchFamily="34" charset="0"/>
              </a:rPr>
              <a:t>Film festival </a:t>
            </a:r>
            <a:r>
              <a:rPr lang="en-US" sz="2000" b="1" dirty="0" smtClean="0">
                <a:latin typeface="Tw Cen MT Condensed" panose="020B0606020104020203" pitchFamily="34" charset="0"/>
              </a:rPr>
              <a:t>potential </a:t>
            </a:r>
            <a:r>
              <a:rPr lang="en-US" sz="2000" b="1" dirty="0">
                <a:latin typeface="Tw Cen MT Condensed" panose="020B0606020104020203" pitchFamily="34" charset="0"/>
              </a:rPr>
              <a:t>use site for Awards </a:t>
            </a:r>
            <a:r>
              <a:rPr lang="en-US" sz="2000" b="1" dirty="0" smtClean="0">
                <a:latin typeface="Tw Cen MT Condensed" panose="020B0606020104020203" pitchFamily="34" charset="0"/>
              </a:rPr>
              <a:t>Gala and Seneca Film Festival </a:t>
            </a:r>
            <a:endParaRPr lang="en-US" sz="2000" b="1" dirty="0">
              <a:latin typeface="Tw Cen MT Condensed" panose="020B0606020104020203" pitchFamily="34" charset="0"/>
            </a:endParaRPr>
          </a:p>
        </p:txBody>
      </p:sp>
      <p:sp>
        <p:nvSpPr>
          <p:cNvPr id="6" name="TextBox 5"/>
          <p:cNvSpPr txBox="1"/>
          <p:nvPr/>
        </p:nvSpPr>
        <p:spPr>
          <a:xfrm>
            <a:off x="3619500" y="6035827"/>
            <a:ext cx="2971800" cy="861774"/>
          </a:xfrm>
          <a:prstGeom prst="rect">
            <a:avLst/>
          </a:prstGeom>
          <a:noFill/>
        </p:spPr>
        <p:txBody>
          <a:bodyPr wrap="square" rtlCol="0">
            <a:spAutoFit/>
          </a:bodyPr>
          <a:lstStyle/>
          <a:p>
            <a:pPr algn="ctr"/>
            <a:r>
              <a:rPr lang="en-US" sz="3200" b="1" dirty="0" smtClean="0">
                <a:latin typeface="Tw Cen MT Condensed" panose="020B0606020104020203" pitchFamily="34" charset="0"/>
              </a:rPr>
              <a:t>Tim </a:t>
            </a:r>
            <a:r>
              <a:rPr lang="en-US" sz="3200" b="1" dirty="0" err="1" smtClean="0">
                <a:latin typeface="Tw Cen MT Condensed" panose="020B0606020104020203" pitchFamily="34" charset="0"/>
              </a:rPr>
              <a:t>O’Hearn</a:t>
            </a:r>
            <a:r>
              <a:rPr lang="en-US" sz="3200" b="1" dirty="0" smtClean="0">
                <a:latin typeface="Tw Cen MT Condensed" panose="020B0606020104020203" pitchFamily="34" charset="0"/>
              </a:rPr>
              <a:t> </a:t>
            </a:r>
          </a:p>
          <a:p>
            <a:pPr algn="ctr"/>
            <a:r>
              <a:rPr lang="en-US" b="1" dirty="0">
                <a:latin typeface="Tw Cen MT Condensed" panose="020B0606020104020203" pitchFamily="34" charset="0"/>
              </a:rPr>
              <a:t>County </a:t>
            </a:r>
            <a:r>
              <a:rPr lang="en-US" b="1" dirty="0" smtClean="0">
                <a:latin typeface="Tw Cen MT Condensed" panose="020B0606020104020203" pitchFamily="34" charset="0"/>
              </a:rPr>
              <a:t>Administrator</a:t>
            </a:r>
            <a:endParaRPr lang="en-US" b="1" dirty="0">
              <a:latin typeface="Tw Cen MT Condensed" panose="020B0606020104020203" pitchFamily="34" charset="0"/>
            </a:endParaRPr>
          </a:p>
        </p:txBody>
      </p:sp>
      <p:sp>
        <p:nvSpPr>
          <p:cNvPr id="7" name="Rectangle 6"/>
          <p:cNvSpPr/>
          <p:nvPr/>
        </p:nvSpPr>
        <p:spPr>
          <a:xfrm>
            <a:off x="2089029" y="598464"/>
            <a:ext cx="6032742" cy="461665"/>
          </a:xfrm>
          <a:prstGeom prst="rect">
            <a:avLst/>
          </a:prstGeom>
        </p:spPr>
        <p:txBody>
          <a:bodyPr wrap="none">
            <a:spAutoFit/>
          </a:bodyPr>
          <a:lstStyle/>
          <a:p>
            <a:r>
              <a:rPr lang="en-US" sz="2400" b="1" dirty="0" smtClean="0">
                <a:solidFill>
                  <a:srgbClr val="145EAC"/>
                </a:solidFill>
              </a:rPr>
              <a:t>Middle School Apartments Community Space </a:t>
            </a:r>
            <a:endParaRPr lang="en-US" sz="2400" b="1" dirty="0">
              <a:solidFill>
                <a:srgbClr val="145EAC"/>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867" y="3136420"/>
            <a:ext cx="3749005" cy="1905542"/>
          </a:xfrm>
          <a:prstGeom prst="rect">
            <a:avLst/>
          </a:prstGeom>
          <a:effectLst>
            <a:outerShdw blurRad="50800" dist="38100" dir="8100000" algn="tr" rotWithShape="0">
              <a:prstClr val="black">
                <a:alpha val="40000"/>
              </a:prstClr>
            </a:outerShdw>
          </a:effectLst>
        </p:spPr>
      </p:pic>
      <p:sp>
        <p:nvSpPr>
          <p:cNvPr id="12" name="TextBox 11"/>
          <p:cNvSpPr txBox="1"/>
          <p:nvPr/>
        </p:nvSpPr>
        <p:spPr>
          <a:xfrm>
            <a:off x="1695464" y="1810950"/>
            <a:ext cx="3836244" cy="646331"/>
          </a:xfrm>
          <a:prstGeom prst="rect">
            <a:avLst/>
          </a:prstGeom>
          <a:noFill/>
        </p:spPr>
        <p:txBody>
          <a:bodyPr wrap="square" rtlCol="0">
            <a:spAutoFit/>
          </a:bodyPr>
          <a:lstStyle/>
          <a:p>
            <a:r>
              <a:rPr lang="en-US" b="1">
                <a:latin typeface="Tw Cen MT Condensed" panose="020B0606020104020203" pitchFamily="34" charset="0"/>
              </a:rPr>
              <a:t>Transfer Completion by January 2017; full use by July 2017</a:t>
            </a:r>
            <a:endParaRPr lang="en-US" b="1" dirty="0">
              <a:latin typeface="Tw Cen MT Condensed" panose="020B0606020104020203" pitchFamily="34" charset="0"/>
            </a:endParaRP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2477" y="1223319"/>
            <a:ext cx="2165882" cy="191722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139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1868</TotalTime>
  <Words>1727</Words>
  <Application>Microsoft Office PowerPoint</Application>
  <PresentationFormat>On-screen Show (4:3)</PresentationFormat>
  <Paragraphs>362</Paragraphs>
  <Slides>37</Slides>
  <Notes>3</Notes>
  <HiddenSlides>3</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 BERKLEY</vt:lpstr>
      <vt:lpstr>Arial</vt:lpstr>
      <vt:lpstr>Calibri</vt:lpstr>
      <vt:lpstr>Times New Roman</vt:lpstr>
      <vt:lpstr>Tw Cen MT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VanHorn</dc:creator>
  <cp:lastModifiedBy>Michael</cp:lastModifiedBy>
  <cp:revision>99</cp:revision>
  <cp:lastPrinted>2017-01-09T20:35:20Z</cp:lastPrinted>
  <dcterms:created xsi:type="dcterms:W3CDTF">2017-01-03T14:49:07Z</dcterms:created>
  <dcterms:modified xsi:type="dcterms:W3CDTF">2017-01-09T20:42:33Z</dcterms:modified>
</cp:coreProperties>
</file>